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2" r:id="rId2"/>
    <p:sldId id="264" r:id="rId3"/>
    <p:sldId id="266" r:id="rId4"/>
    <p:sldId id="265" r:id="rId5"/>
    <p:sldId id="267" r:id="rId6"/>
    <p:sldId id="268" r:id="rId7"/>
    <p:sldId id="263" r:id="rId8"/>
    <p:sldId id="258" r:id="rId9"/>
    <p:sldId id="269" r:id="rId10"/>
    <p:sldId id="257" r:id="rId11"/>
    <p:sldId id="271" r:id="rId12"/>
    <p:sldId id="270" r:id="rId13"/>
    <p:sldId id="2147468752" r:id="rId14"/>
  </p:sldIdLst>
  <p:sldSz cx="17348200" cy="9753600"/>
  <p:notesSz cx="17348200" cy="97536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F40AB8-3044-4CE4-96AC-9A0C9B6A7C87}" v="57" dt="2020-01-31T08:37:22.48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8" autoAdjust="0"/>
    <p:restoredTop sz="94660"/>
  </p:normalViewPr>
  <p:slideViewPr>
    <p:cSldViewPr>
      <p:cViewPr varScale="1">
        <p:scale>
          <a:sx n="55" d="100"/>
          <a:sy n="55" d="100"/>
        </p:scale>
        <p:origin x="835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2" d="100"/>
          <a:sy n="42" d="100"/>
        </p:scale>
        <p:origin x="48" y="2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F73FBAE8-EC2A-4062-A914-4206C97A0F8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7516813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CCD8ED57-9C09-4853-A0D0-EC34CBC0895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9826625" y="0"/>
            <a:ext cx="7516813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6E61DE-1085-47AB-AAE3-B3539548EBA7}" type="datetimeFigureOut">
              <a:rPr lang="pl-PL" smtClean="0"/>
              <a:t>09.05.2025</a:t>
            </a:fld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69A4A421-B078-43B8-ADA6-D2DA70E5F51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9826625" y="9264650"/>
            <a:ext cx="7516813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3A0FAD-47BF-465E-ACFA-2AE537EA2280}" type="slidenum">
              <a:rPr lang="pl-PL" smtClean="0"/>
              <a:t>‹#›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65FE799-56A5-4EB5-8903-44B08C793F6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264650"/>
            <a:ext cx="7516813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5120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516813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9826625" y="0"/>
            <a:ext cx="7516813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2BDDAD-0262-4D49-84E2-04283E1DDE08}" type="datetimeFigureOut">
              <a:rPr lang="pl-PL" smtClean="0"/>
              <a:t>09.05.2025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5746750" y="1219200"/>
            <a:ext cx="5854700" cy="3292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1735138" y="4694238"/>
            <a:ext cx="13877925" cy="38401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264650"/>
            <a:ext cx="7516813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9826625" y="9264650"/>
            <a:ext cx="7516813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F44783-92F2-4F12-9659-D20182A0DCA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3375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B25417-2640-4CC1-9A01-DB47A362DD0A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9940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01115" y="3505200"/>
            <a:ext cx="14745970" cy="33528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9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02230" y="7010400"/>
            <a:ext cx="12143740" cy="13716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3600">
                <a:latin typeface="Good Headline Pro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ED1C0645-A23C-4210-95BC-0FE99B44FB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6900" y="762000"/>
            <a:ext cx="4767485" cy="2462997"/>
          </a:xfrm>
          <a:prstGeom prst="rect">
            <a:avLst/>
          </a:prstGeom>
        </p:spPr>
      </p:pic>
      <p:sp>
        <p:nvSpPr>
          <p:cNvPr id="8" name="Symbol zastępczy daty 7">
            <a:extLst>
              <a:ext uri="{FF2B5EF4-FFF2-40B4-BE49-F238E27FC236}">
                <a16:creationId xmlns:a16="http://schemas.microsoft.com/office/drawing/2014/main" id="{A952EFD5-C999-4FCD-8EC1-D5597BC7F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9C9B2-B387-4E73-8A4D-4CB44C8C536B}" type="datetime1">
              <a:rPr lang="pl-PL" smtClean="0"/>
              <a:t>09.05.2025</a:t>
            </a:fld>
            <a:endParaRPr lang="en-US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41010708-E5F4-467E-993B-6DDB4EF3A7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12700" algn="l">
              <a:lnSpc>
                <a:spcPts val="1925"/>
              </a:lnSpc>
            </a:pPr>
            <a:r>
              <a:rPr lang="pl-PL"/>
              <a:t>Strona </a:t>
            </a:r>
            <a:fld id="{B6F15528-21DE-4FAA-801E-634DDDAF4B2B}" type="slidenum">
              <a:rPr smtClean="0"/>
              <a:pPr marL="12700" algn="l">
                <a:lnSpc>
                  <a:spcPts val="1925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87700" y="390144"/>
            <a:ext cx="13293090" cy="1514856"/>
          </a:xfrm>
        </p:spPr>
        <p:txBody>
          <a:bodyPr lIns="0" tIns="0" rIns="0" bIns="0"/>
          <a:lstStyle>
            <a:lvl1pPr>
              <a:defRPr sz="3600" b="1">
                <a:latin typeface="Good Headline Pro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62B8E3C3-5AB9-4E79-9943-A6E52B315D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7410" y="685758"/>
            <a:ext cx="1877731" cy="969348"/>
          </a:xfrm>
          <a:prstGeom prst="rect">
            <a:avLst/>
          </a:prstGeom>
        </p:spPr>
      </p:pic>
      <p:sp>
        <p:nvSpPr>
          <p:cNvPr id="8" name="Symbol zastępczy daty 7">
            <a:extLst>
              <a:ext uri="{FF2B5EF4-FFF2-40B4-BE49-F238E27FC236}">
                <a16:creationId xmlns:a16="http://schemas.microsoft.com/office/drawing/2014/main" id="{C871DE63-8C50-42C0-ADBE-5960824FC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B97CA-3797-4908-8C3B-7CF5F358AF27}" type="datetime1">
              <a:rPr lang="pl-PL" smtClean="0"/>
              <a:t>09.05.2025</a:t>
            </a:fld>
            <a:endParaRPr lang="en-US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9E9555DC-26A5-438E-98A7-B9863F0C61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12700" algn="l">
              <a:lnSpc>
                <a:spcPts val="1925"/>
              </a:lnSpc>
            </a:pPr>
            <a:r>
              <a:rPr lang="pl-PL"/>
              <a:t>Strona </a:t>
            </a:r>
            <a:fld id="{B6F15528-21DE-4FAA-801E-634DDDAF4B2B}" type="slidenum">
              <a:rPr smtClean="0"/>
              <a:pPr marL="12700" algn="l">
                <a:lnSpc>
                  <a:spcPts val="1925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87700" y="390144"/>
            <a:ext cx="13293090" cy="1514856"/>
          </a:xfrm>
        </p:spPr>
        <p:txBody>
          <a:bodyPr lIns="0" tIns="0" rIns="0" bIns="0"/>
          <a:lstStyle>
            <a:lvl1pPr>
              <a:defRPr sz="3600" b="1">
                <a:latin typeface="Good Headline Pro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67410" y="2243328"/>
            <a:ext cx="7546467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934323" y="2243328"/>
            <a:ext cx="7546467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1E9C0EFA-7B9C-4606-A31F-7F33AE0630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7410" y="685758"/>
            <a:ext cx="1877731" cy="969348"/>
          </a:xfrm>
          <a:prstGeom prst="rect">
            <a:avLst/>
          </a:prstGeom>
        </p:spPr>
      </p:pic>
      <p:sp>
        <p:nvSpPr>
          <p:cNvPr id="9" name="Symbol zastępczy daty 8">
            <a:extLst>
              <a:ext uri="{FF2B5EF4-FFF2-40B4-BE49-F238E27FC236}">
                <a16:creationId xmlns:a16="http://schemas.microsoft.com/office/drawing/2014/main" id="{667ACF15-7C1F-4FE5-9FC5-2E0D9A97A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3FC9-2F22-4ECC-9CB0-B22A139F22E0}" type="datetime1">
              <a:rPr lang="pl-PL" smtClean="0"/>
              <a:t>09.05.2025</a:t>
            </a:fld>
            <a:endParaRPr lang="en-US"/>
          </a:p>
        </p:txBody>
      </p:sp>
      <p:sp>
        <p:nvSpPr>
          <p:cNvPr id="10" name="Symbol zastępczy numeru slajdu 9">
            <a:extLst>
              <a:ext uri="{FF2B5EF4-FFF2-40B4-BE49-F238E27FC236}">
                <a16:creationId xmlns:a16="http://schemas.microsoft.com/office/drawing/2014/main" id="{063B0778-7496-40E9-B76B-231A42256A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12700" algn="l">
              <a:lnSpc>
                <a:spcPts val="1925"/>
              </a:lnSpc>
            </a:pPr>
            <a:r>
              <a:rPr lang="pl-PL"/>
              <a:t>Strona </a:t>
            </a:r>
            <a:fld id="{B6F15528-21DE-4FAA-801E-634DDDAF4B2B}" type="slidenum">
              <a:rPr smtClean="0"/>
              <a:pPr marL="12700" algn="l">
                <a:lnSpc>
                  <a:spcPts val="1925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87700" y="390144"/>
            <a:ext cx="13293090" cy="1514856"/>
          </a:xfrm>
        </p:spPr>
        <p:txBody>
          <a:bodyPr lIns="0" tIns="0" rIns="0" bIns="0"/>
          <a:lstStyle>
            <a:lvl1pPr>
              <a:defRPr sz="3600" b="1">
                <a:latin typeface="Good Headline Pro"/>
              </a:defRPr>
            </a:lvl1pPr>
          </a:lstStyle>
          <a:p>
            <a:endParaRPr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DFD47C19-96E1-40A4-96DC-D6C298F631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7410" y="685758"/>
            <a:ext cx="1877731" cy="969348"/>
          </a:xfrm>
          <a:prstGeom prst="rect">
            <a:avLst/>
          </a:prstGeom>
        </p:spPr>
      </p:pic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C65B48CF-0A4B-42F8-A877-FFE6698EA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E9061-655D-44B9-9414-A40F63189CBD}" type="datetime1">
              <a:rPr lang="pl-PL" smtClean="0"/>
              <a:t>09.05.2025</a:t>
            </a:fld>
            <a:endParaRPr lang="en-US"/>
          </a:p>
        </p:txBody>
      </p:sp>
      <p:sp>
        <p:nvSpPr>
          <p:cNvPr id="8" name="Symbol zastępczy numeru slajdu 7">
            <a:extLst>
              <a:ext uri="{FF2B5EF4-FFF2-40B4-BE49-F238E27FC236}">
                <a16:creationId xmlns:a16="http://schemas.microsoft.com/office/drawing/2014/main" id="{FFA1FFD7-ACCF-4F3B-BAAE-6A97BD9D2E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12700" algn="l">
              <a:lnSpc>
                <a:spcPts val="1925"/>
              </a:lnSpc>
            </a:pPr>
            <a:r>
              <a:rPr lang="pl-PL"/>
              <a:t>Strona </a:t>
            </a:r>
            <a:fld id="{B6F15528-21DE-4FAA-801E-634DDDAF4B2B}" type="slidenum">
              <a:rPr smtClean="0"/>
              <a:pPr marL="12700" algn="l">
                <a:lnSpc>
                  <a:spcPts val="1925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DED273DB-CC76-44DA-A211-3465FB95A0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7410" y="685800"/>
            <a:ext cx="1877731" cy="969348"/>
          </a:xfrm>
          <a:prstGeom prst="rect">
            <a:avLst/>
          </a:prstGeom>
        </p:spPr>
      </p:pic>
      <p:sp>
        <p:nvSpPr>
          <p:cNvPr id="9" name="Symbol zastępczy daty 8">
            <a:extLst>
              <a:ext uri="{FF2B5EF4-FFF2-40B4-BE49-F238E27FC236}">
                <a16:creationId xmlns:a16="http://schemas.microsoft.com/office/drawing/2014/main" id="{DD93C97F-8D5C-4009-9553-9B60F6944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71DE5-193F-483C-9548-B1E0C0503CAA}" type="datetime1">
              <a:rPr lang="pl-PL" smtClean="0"/>
              <a:t>09.05.2025</a:t>
            </a:fld>
            <a:endParaRPr lang="en-US"/>
          </a:p>
        </p:txBody>
      </p:sp>
      <p:sp>
        <p:nvSpPr>
          <p:cNvPr id="10" name="Symbol zastępczy numeru slajdu 9">
            <a:extLst>
              <a:ext uri="{FF2B5EF4-FFF2-40B4-BE49-F238E27FC236}">
                <a16:creationId xmlns:a16="http://schemas.microsoft.com/office/drawing/2014/main" id="{CD4D13EA-5A2E-4567-9767-749CCAB5A8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12700" algn="l">
              <a:lnSpc>
                <a:spcPts val="1925"/>
              </a:lnSpc>
            </a:pPr>
            <a:r>
              <a:rPr lang="pl-PL"/>
              <a:t>Strona </a:t>
            </a:r>
            <a:fld id="{B6F15528-21DE-4FAA-801E-634DDDAF4B2B}" type="slidenum">
              <a:rPr smtClean="0"/>
              <a:pPr marL="12700" algn="l">
                <a:lnSpc>
                  <a:spcPts val="1925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CB6237A-BAE6-7DE3-E7FC-EA1341E98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CB0FB4B1-9F33-6C4F-5557-6AE7FDEB8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F564A-955F-4DFF-9768-C0B41D2E1221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3EF10DF2-AEA5-F3F7-94D1-BCF0475DC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8180D72B-8C6F-7944-D7D7-0EE691CEB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21900" y="9200973"/>
            <a:ext cx="2046869" cy="276999"/>
          </a:xfrm>
        </p:spPr>
        <p:txBody>
          <a:bodyPr/>
          <a:lstStyle/>
          <a:p>
            <a:fld id="{B90CA9A8-A911-4A8E-B3F5-79BB5CCF6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234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ib-nio.pl/" TargetMode="Externa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k object 22"/>
          <p:cNvSpPr/>
          <p:nvPr userDrawn="1"/>
        </p:nvSpPr>
        <p:spPr>
          <a:xfrm>
            <a:off x="9796462" y="9194800"/>
            <a:ext cx="0" cy="558800"/>
          </a:xfrm>
          <a:custGeom>
            <a:avLst/>
            <a:gdLst/>
            <a:ahLst/>
            <a:cxnLst/>
            <a:rect l="l" t="t" r="r" b="b"/>
            <a:pathLst>
              <a:path h="558800">
                <a:moveTo>
                  <a:pt x="0" y="0"/>
                </a:moveTo>
                <a:lnTo>
                  <a:pt x="0" y="5588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87700" y="390144"/>
            <a:ext cx="13293090" cy="151485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67410" y="2243328"/>
            <a:ext cx="15613380" cy="674827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26" name="Holder 3">
            <a:extLst>
              <a:ext uri="{FF2B5EF4-FFF2-40B4-BE49-F238E27FC236}">
                <a16:creationId xmlns:a16="http://schemas.microsoft.com/office/drawing/2014/main" id="{0A7DE1FD-DE18-4EF5-B3F8-466D94690D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9702" y="9194800"/>
            <a:ext cx="2133596" cy="363728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4FDC4-546C-45C0-B491-D56CBE44818C}" type="datetime1">
              <a:rPr lang="pl-PL" smtClean="0"/>
              <a:t>09.05.2025</a:t>
            </a:fld>
            <a:endParaRPr lang="en-US"/>
          </a:p>
        </p:txBody>
      </p:sp>
      <p:sp>
        <p:nvSpPr>
          <p:cNvPr id="27" name="object 3">
            <a:extLst>
              <a:ext uri="{FF2B5EF4-FFF2-40B4-BE49-F238E27FC236}">
                <a16:creationId xmlns:a16="http://schemas.microsoft.com/office/drawing/2014/main" id="{E740C378-EBED-4C0C-928D-6B413AD84029}"/>
              </a:ext>
            </a:extLst>
          </p:cNvPr>
          <p:cNvSpPr/>
          <p:nvPr userDrawn="1"/>
        </p:nvSpPr>
        <p:spPr>
          <a:xfrm>
            <a:off x="2810626" y="9194800"/>
            <a:ext cx="0" cy="558800"/>
          </a:xfrm>
          <a:custGeom>
            <a:avLst/>
            <a:gdLst/>
            <a:ahLst/>
            <a:cxnLst/>
            <a:rect l="l" t="t" r="r" b="b"/>
            <a:pathLst>
              <a:path h="558800">
                <a:moveTo>
                  <a:pt x="0" y="0"/>
                </a:moveTo>
                <a:lnTo>
                  <a:pt x="0" y="5588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4">
            <a:extLst>
              <a:ext uri="{FF2B5EF4-FFF2-40B4-BE49-F238E27FC236}">
                <a16:creationId xmlns:a16="http://schemas.microsoft.com/office/drawing/2014/main" id="{586379C7-49FF-4C92-9015-72257579D757}"/>
              </a:ext>
            </a:extLst>
          </p:cNvPr>
          <p:cNvSpPr txBox="1"/>
          <p:nvPr userDrawn="1"/>
        </p:nvSpPr>
        <p:spPr>
          <a:xfrm>
            <a:off x="3033614" y="9200973"/>
            <a:ext cx="2706921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25"/>
              </a:lnSpc>
            </a:pPr>
            <a:r>
              <a:rPr sz="1800" spc="25" dirty="0">
                <a:latin typeface="GoodHeadlinePro-News"/>
                <a:cs typeface="GoodHeadlinePro-News"/>
                <a:hlinkClick r:id="rId8"/>
              </a:rPr>
              <a:t>www.pib-nio.pl</a:t>
            </a:r>
            <a:endParaRPr sz="1800" dirty="0">
              <a:latin typeface="GoodHeadlinePro-News"/>
              <a:cs typeface="GoodHeadlinePro-News"/>
            </a:endParaRPr>
          </a:p>
        </p:txBody>
      </p:sp>
      <p:sp>
        <p:nvSpPr>
          <p:cNvPr id="30" name="Holder 4">
            <a:extLst>
              <a:ext uri="{FF2B5EF4-FFF2-40B4-BE49-F238E27FC236}">
                <a16:creationId xmlns:a16="http://schemas.microsoft.com/office/drawing/2014/main" id="{B54BA2BD-16FC-4BF1-BCBA-4916649AFD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21900" y="9200973"/>
            <a:ext cx="2046869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pl-PL" spc="25" smtClean="0">
                <a:solidFill>
                  <a:schemeClr val="tx1"/>
                </a:solidFill>
                <a:latin typeface="GoodHeadlinePro-News"/>
                <a:cs typeface="GoodHeadlinePro-News"/>
              </a:defRPr>
            </a:lvl1pPr>
          </a:lstStyle>
          <a:p>
            <a:pPr marL="12700" algn="l">
              <a:lnSpc>
                <a:spcPts val="1925"/>
              </a:lnSpc>
            </a:pPr>
            <a:r>
              <a:rPr lang="pl-PL" dirty="0"/>
              <a:t>Strona </a:t>
            </a:r>
            <a:fld id="{B6F15528-21DE-4FAA-801E-634DDDAF4B2B}" type="slidenum">
              <a:rPr smtClean="0"/>
              <a:pPr marL="12700" algn="l">
                <a:lnSpc>
                  <a:spcPts val="1925"/>
                </a:lnSpc>
              </a:pPr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ftr="0"/>
  <p:txStyles>
    <p:titleStyle>
      <a:lvl1pPr>
        <a:defRPr sz="3600" b="1">
          <a:latin typeface="Good Headline Pro"/>
          <a:ea typeface="+mj-ea"/>
          <a:cs typeface="+mj-cs"/>
        </a:defRPr>
      </a:lvl1pPr>
    </p:titleStyle>
    <p:bodyStyle>
      <a:lvl1pPr marL="0">
        <a:defRPr sz="2400"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417B0A3-D19D-938C-EF52-A18B8DD95B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0300" y="4398772"/>
            <a:ext cx="14745970" cy="2209800"/>
          </a:xfrm>
        </p:spPr>
        <p:txBody>
          <a:bodyPr/>
          <a:lstStyle/>
          <a:p>
            <a:r>
              <a:rPr lang="en-GB" sz="4400" dirty="0" err="1"/>
              <a:t>Clinico</a:t>
            </a:r>
            <a:r>
              <a:rPr lang="en-GB" sz="4400" dirty="0"/>
              <a:t>-biological prognostic biomarkers in melanoma patients with brain metastases</a:t>
            </a:r>
            <a:r>
              <a:rPr lang="pl-PL" sz="4400" dirty="0"/>
              <a:t> </a:t>
            </a:r>
            <a:r>
              <a:rPr lang="en-GB" sz="4400" dirty="0"/>
              <a:t>treated with immunotherapy 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E7B62D5-56AD-EB8F-EDA6-945C7E4CB6DB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1130300" y="6856811"/>
            <a:ext cx="11734800" cy="1219200"/>
          </a:xfrm>
        </p:spPr>
        <p:txBody>
          <a:bodyPr/>
          <a:lstStyle/>
          <a:p>
            <a:r>
              <a:rPr lang="pl-PL" dirty="0"/>
              <a:t>Piotr Błoński</a:t>
            </a:r>
          </a:p>
          <a:p>
            <a:endParaRPr lang="pl-PL" dirty="0"/>
          </a:p>
          <a:p>
            <a:r>
              <a:rPr lang="pl-PL" dirty="0" err="1"/>
              <a:t>Supervisor</a:t>
            </a:r>
            <a:r>
              <a:rPr lang="pl-PL" dirty="0"/>
              <a:t>: Prof. Anna Czarnecka MD </a:t>
            </a:r>
            <a:r>
              <a:rPr lang="pl-PL" dirty="0" err="1"/>
              <a:t>PhD</a:t>
            </a:r>
            <a:endParaRPr lang="en-GB" dirty="0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681D7B8-1F87-2339-DF1A-C199EAE17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9C9B2-B387-4E73-8A4D-4CB44C8C536B}" type="datetime1">
              <a:rPr lang="pl-PL" smtClean="0"/>
              <a:t>09.05.2025</a:t>
            </a:fld>
            <a:endParaRPr lang="en-US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2EC351A6-BD7C-B05A-A71D-F339B2DFDF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12700" algn="l">
              <a:lnSpc>
                <a:spcPts val="1925"/>
              </a:lnSpc>
            </a:pPr>
            <a:r>
              <a:rPr lang="pl-PL"/>
              <a:t>Strona </a:t>
            </a:r>
            <a:fld id="{B6F15528-21DE-4FAA-801E-634DDDAF4B2B}" type="slidenum">
              <a:rPr smtClean="0"/>
              <a:pPr marL="12700" algn="l">
                <a:lnSpc>
                  <a:spcPts val="1925"/>
                </a:lnSpc>
              </a:pPr>
              <a:t>1</a:t>
            </a:fld>
            <a:endParaRPr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11B9D50-26E0-8450-8855-088D6F9FC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5485" y="228600"/>
            <a:ext cx="3942715" cy="394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octoral school of molecular medicine">
            <a:extLst>
              <a:ext uri="{FF2B5EF4-FFF2-40B4-BE49-F238E27FC236}">
                <a16:creationId xmlns:a16="http://schemas.microsoft.com/office/drawing/2014/main" id="{15B05710-2E8E-C10D-8DB7-C59BB2A7B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300" y="1433194"/>
            <a:ext cx="7255633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648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0A5AAB1-1958-425C-90E8-0772EFA69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500" y="457200"/>
            <a:ext cx="13293090" cy="1514856"/>
          </a:xfrm>
        </p:spPr>
        <p:txBody>
          <a:bodyPr/>
          <a:lstStyle/>
          <a:p>
            <a:r>
              <a:rPr lang="pl-PL" dirty="0" err="1"/>
              <a:t>Molecular</a:t>
            </a:r>
            <a:r>
              <a:rPr lang="pl-PL" dirty="0"/>
              <a:t> </a:t>
            </a:r>
            <a:r>
              <a:rPr lang="pl-PL" dirty="0" err="1"/>
              <a:t>analysis</a:t>
            </a:r>
            <a:r>
              <a:rPr lang="pl-PL" dirty="0"/>
              <a:t> – </a:t>
            </a:r>
            <a:r>
              <a:rPr lang="pl-PL" dirty="0" err="1"/>
              <a:t>schedule</a:t>
            </a:r>
            <a:r>
              <a:rPr lang="pl-PL" dirty="0"/>
              <a:t> of </a:t>
            </a:r>
            <a:r>
              <a:rPr lang="pl-PL" dirty="0" err="1"/>
              <a:t>events</a:t>
            </a:r>
            <a:endParaRPr lang="en-US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83416176-432F-5A5D-3DA1-07B4A9EC6E15}"/>
              </a:ext>
            </a:extLst>
          </p:cNvPr>
          <p:cNvSpPr txBox="1"/>
          <p:nvPr/>
        </p:nvSpPr>
        <p:spPr>
          <a:xfrm>
            <a:off x="678944" y="3359227"/>
            <a:ext cx="4332882" cy="4862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2560" dirty="0"/>
              <a:t>FFPE</a:t>
            </a:r>
            <a:endParaRPr lang="en-US" sz="2560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AE38EC12-EDB3-A09C-7D00-4F81CA7495C4}"/>
              </a:ext>
            </a:extLst>
          </p:cNvPr>
          <p:cNvSpPr txBox="1"/>
          <p:nvPr/>
        </p:nvSpPr>
        <p:spPr>
          <a:xfrm>
            <a:off x="678943" y="5545447"/>
            <a:ext cx="4332884" cy="4862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2560" dirty="0"/>
              <a:t>DNA/RNA </a:t>
            </a:r>
            <a:r>
              <a:rPr lang="pl-PL" sz="2560" dirty="0" err="1"/>
              <a:t>extraction</a:t>
            </a:r>
            <a:endParaRPr lang="en-US" sz="2560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E3C48BA1-7A08-5137-34AE-10D1B3267AEA}"/>
              </a:ext>
            </a:extLst>
          </p:cNvPr>
          <p:cNvSpPr txBox="1"/>
          <p:nvPr/>
        </p:nvSpPr>
        <p:spPr>
          <a:xfrm>
            <a:off x="678943" y="7543393"/>
            <a:ext cx="4332884" cy="4862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2560" dirty="0" err="1"/>
              <a:t>Biobanking</a:t>
            </a:r>
            <a:endParaRPr lang="en-US" sz="2560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DEDBF20A-B1B1-4055-F9D3-D6A39691BE21}"/>
              </a:ext>
            </a:extLst>
          </p:cNvPr>
          <p:cNvSpPr txBox="1"/>
          <p:nvPr/>
        </p:nvSpPr>
        <p:spPr>
          <a:xfrm>
            <a:off x="5891352" y="4576154"/>
            <a:ext cx="4530704" cy="88024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2560" dirty="0"/>
              <a:t>WES/TSO 500 panel* for </a:t>
            </a:r>
            <a:r>
              <a:rPr lang="pl-PL" sz="2560" dirty="0" err="1"/>
              <a:t>DNAseq</a:t>
            </a:r>
            <a:endParaRPr lang="en-US" sz="2560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81EB8C6B-F6FE-9C0A-3898-327444A53651}"/>
              </a:ext>
            </a:extLst>
          </p:cNvPr>
          <p:cNvSpPr txBox="1"/>
          <p:nvPr/>
        </p:nvSpPr>
        <p:spPr>
          <a:xfrm>
            <a:off x="5891352" y="5939754"/>
            <a:ext cx="4530704" cy="88024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l" latinLnBrk="0"/>
            <a:r>
              <a:rPr lang="en-GB" sz="2560" dirty="0" err="1">
                <a:solidFill>
                  <a:srgbClr val="1F1D1A"/>
                </a:solidFill>
                <a:latin typeface="Inter"/>
              </a:rPr>
              <a:t>AmpliSeq</a:t>
            </a:r>
            <a:r>
              <a:rPr lang="en-GB" sz="2560" dirty="0">
                <a:solidFill>
                  <a:srgbClr val="1F1D1A"/>
                </a:solidFill>
                <a:latin typeface="Inter"/>
              </a:rPr>
              <a:t> for Illumina Immune Response Panel</a:t>
            </a:r>
            <a:r>
              <a:rPr lang="pl-PL" sz="2560" dirty="0">
                <a:solidFill>
                  <a:srgbClr val="1F1D1A"/>
                </a:solidFill>
                <a:latin typeface="Inter"/>
              </a:rPr>
              <a:t> for </a:t>
            </a:r>
            <a:r>
              <a:rPr lang="pl-PL" sz="2560" dirty="0" err="1">
                <a:solidFill>
                  <a:srgbClr val="1F1D1A"/>
                </a:solidFill>
                <a:latin typeface="Inter"/>
              </a:rPr>
              <a:t>RNAseq</a:t>
            </a:r>
            <a:endParaRPr lang="en-GB" sz="2560" dirty="0">
              <a:solidFill>
                <a:srgbClr val="1F1D1A"/>
              </a:solidFill>
              <a:latin typeface="Inter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C53393BA-A25E-3410-41DF-3857B9D834ED}"/>
              </a:ext>
            </a:extLst>
          </p:cNvPr>
          <p:cNvSpPr txBox="1"/>
          <p:nvPr/>
        </p:nvSpPr>
        <p:spPr>
          <a:xfrm>
            <a:off x="11121237" y="7543393"/>
            <a:ext cx="4698509" cy="48628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2560" dirty="0" err="1"/>
              <a:t>Methylation</a:t>
            </a:r>
            <a:r>
              <a:rPr lang="pl-PL" sz="2560" dirty="0"/>
              <a:t> </a:t>
            </a:r>
            <a:r>
              <a:rPr lang="pl-PL" sz="2560" dirty="0" err="1"/>
              <a:t>analysis</a:t>
            </a:r>
            <a:endParaRPr lang="en-US" sz="2560" dirty="0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A155C215-C3AE-7F41-003A-6AE4A400F82E}"/>
              </a:ext>
            </a:extLst>
          </p:cNvPr>
          <p:cNvSpPr txBox="1"/>
          <p:nvPr/>
        </p:nvSpPr>
        <p:spPr>
          <a:xfrm>
            <a:off x="880680" y="1986404"/>
            <a:ext cx="3929407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560" dirty="0" err="1"/>
              <a:t>Biomaterial</a:t>
            </a:r>
            <a:r>
              <a:rPr lang="pl-PL" sz="2560" dirty="0"/>
              <a:t> </a:t>
            </a:r>
            <a:r>
              <a:rPr lang="pl-PL" sz="2560" dirty="0" err="1"/>
              <a:t>processing</a:t>
            </a:r>
            <a:endParaRPr lang="en-US" sz="2560" dirty="0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796EFC5D-93A7-822C-D055-DBA1B223E725}"/>
              </a:ext>
            </a:extLst>
          </p:cNvPr>
          <p:cNvSpPr txBox="1"/>
          <p:nvPr/>
        </p:nvSpPr>
        <p:spPr>
          <a:xfrm>
            <a:off x="6191999" y="1986404"/>
            <a:ext cx="3929407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560" dirty="0"/>
              <a:t>Step 1</a:t>
            </a:r>
            <a:endParaRPr lang="en-US" sz="2560" dirty="0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6EB24E28-DDEE-ACE8-BFC3-45634B65D263}"/>
              </a:ext>
            </a:extLst>
          </p:cNvPr>
          <p:cNvSpPr txBox="1"/>
          <p:nvPr/>
        </p:nvSpPr>
        <p:spPr>
          <a:xfrm>
            <a:off x="11505788" y="1988223"/>
            <a:ext cx="3929407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560" dirty="0"/>
              <a:t>Step 2</a:t>
            </a:r>
          </a:p>
        </p:txBody>
      </p:sp>
      <p:cxnSp>
        <p:nvCxnSpPr>
          <p:cNvPr id="15" name="Łącznik prosty ze strzałką 14">
            <a:extLst>
              <a:ext uri="{FF2B5EF4-FFF2-40B4-BE49-F238E27FC236}">
                <a16:creationId xmlns:a16="http://schemas.microsoft.com/office/drawing/2014/main" id="{D470015E-B633-91B2-E4DB-536C7CF590B1}"/>
              </a:ext>
            </a:extLst>
          </p:cNvPr>
          <p:cNvCxnSpPr>
            <a:cxnSpLocks/>
            <a:stCxn id="7" idx="3"/>
            <a:endCxn id="10" idx="1"/>
          </p:cNvCxnSpPr>
          <p:nvPr/>
        </p:nvCxnSpPr>
        <p:spPr>
          <a:xfrm>
            <a:off x="5011827" y="7786537"/>
            <a:ext cx="610941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ze strzałką 16">
            <a:extLst>
              <a:ext uri="{FF2B5EF4-FFF2-40B4-BE49-F238E27FC236}">
                <a16:creationId xmlns:a16="http://schemas.microsoft.com/office/drawing/2014/main" id="{DBA50E28-A953-42C0-23C4-D9C8E31354DF}"/>
              </a:ext>
            </a:extLst>
          </p:cNvPr>
          <p:cNvCxnSpPr>
            <a:cxnSpLocks/>
          </p:cNvCxnSpPr>
          <p:nvPr/>
        </p:nvCxnSpPr>
        <p:spPr>
          <a:xfrm>
            <a:off x="2739482" y="6106751"/>
            <a:ext cx="0" cy="13369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ze strzałką 19">
            <a:extLst>
              <a:ext uri="{FF2B5EF4-FFF2-40B4-BE49-F238E27FC236}">
                <a16:creationId xmlns:a16="http://schemas.microsoft.com/office/drawing/2014/main" id="{05CAA4DE-F3B7-F2F3-4AF8-431A95F8C4A1}"/>
              </a:ext>
            </a:extLst>
          </p:cNvPr>
          <p:cNvCxnSpPr>
            <a:cxnSpLocks/>
          </p:cNvCxnSpPr>
          <p:nvPr/>
        </p:nvCxnSpPr>
        <p:spPr>
          <a:xfrm>
            <a:off x="2739482" y="3970075"/>
            <a:ext cx="0" cy="13369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Łącznik prosty ze strzałką 23">
            <a:extLst>
              <a:ext uri="{FF2B5EF4-FFF2-40B4-BE49-F238E27FC236}">
                <a16:creationId xmlns:a16="http://schemas.microsoft.com/office/drawing/2014/main" id="{37ED8DCB-2DC1-7A93-4F4F-8B1E4A1E52E0}"/>
              </a:ext>
            </a:extLst>
          </p:cNvPr>
          <p:cNvCxnSpPr>
            <a:cxnSpLocks/>
          </p:cNvCxnSpPr>
          <p:nvPr/>
        </p:nvCxnSpPr>
        <p:spPr>
          <a:xfrm>
            <a:off x="5473287" y="5051006"/>
            <a:ext cx="41806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Łącznik prosty ze strzałką 24">
            <a:extLst>
              <a:ext uri="{FF2B5EF4-FFF2-40B4-BE49-F238E27FC236}">
                <a16:creationId xmlns:a16="http://schemas.microsoft.com/office/drawing/2014/main" id="{29B2EB5A-A182-F445-7FE5-A405B046A8E9}"/>
              </a:ext>
            </a:extLst>
          </p:cNvPr>
          <p:cNvCxnSpPr>
            <a:cxnSpLocks/>
          </p:cNvCxnSpPr>
          <p:nvPr/>
        </p:nvCxnSpPr>
        <p:spPr>
          <a:xfrm>
            <a:off x="5473287" y="6399366"/>
            <a:ext cx="41878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Łącznik prosty 27">
            <a:extLst>
              <a:ext uri="{FF2B5EF4-FFF2-40B4-BE49-F238E27FC236}">
                <a16:creationId xmlns:a16="http://schemas.microsoft.com/office/drawing/2014/main" id="{7DABFDE3-0595-2793-B448-DD012850A8AF}"/>
              </a:ext>
            </a:extLst>
          </p:cNvPr>
          <p:cNvCxnSpPr/>
          <p:nvPr/>
        </p:nvCxnSpPr>
        <p:spPr>
          <a:xfrm>
            <a:off x="5473286" y="5044357"/>
            <a:ext cx="0" cy="13550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Łącznik prosty 28">
            <a:extLst>
              <a:ext uri="{FF2B5EF4-FFF2-40B4-BE49-F238E27FC236}">
                <a16:creationId xmlns:a16="http://schemas.microsoft.com/office/drawing/2014/main" id="{1432AB3B-D77E-D0FF-1A02-C453DB309FF0}"/>
              </a:ext>
            </a:extLst>
          </p:cNvPr>
          <p:cNvCxnSpPr>
            <a:cxnSpLocks/>
          </p:cNvCxnSpPr>
          <p:nvPr/>
        </p:nvCxnSpPr>
        <p:spPr>
          <a:xfrm>
            <a:off x="5011827" y="5808082"/>
            <a:ext cx="46146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Łącznik prosty ze strzałką 31">
            <a:extLst>
              <a:ext uri="{FF2B5EF4-FFF2-40B4-BE49-F238E27FC236}">
                <a16:creationId xmlns:a16="http://schemas.microsoft.com/office/drawing/2014/main" id="{E38B330C-723D-DFC7-7817-E4D8E384E338}"/>
              </a:ext>
            </a:extLst>
          </p:cNvPr>
          <p:cNvCxnSpPr>
            <a:cxnSpLocks/>
          </p:cNvCxnSpPr>
          <p:nvPr/>
        </p:nvCxnSpPr>
        <p:spPr>
          <a:xfrm>
            <a:off x="5011826" y="3613656"/>
            <a:ext cx="87952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pole tekstowe 33">
            <a:extLst>
              <a:ext uri="{FF2B5EF4-FFF2-40B4-BE49-F238E27FC236}">
                <a16:creationId xmlns:a16="http://schemas.microsoft.com/office/drawing/2014/main" id="{A6650513-9EB0-1153-D6F6-15507B8CD8F4}"/>
              </a:ext>
            </a:extLst>
          </p:cNvPr>
          <p:cNvSpPr txBox="1"/>
          <p:nvPr/>
        </p:nvSpPr>
        <p:spPr>
          <a:xfrm>
            <a:off x="5891352" y="3359227"/>
            <a:ext cx="4530704" cy="4862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2560" dirty="0" err="1"/>
              <a:t>Multiplex</a:t>
            </a:r>
            <a:r>
              <a:rPr lang="pl-PL" sz="2560" dirty="0"/>
              <a:t> IHC</a:t>
            </a:r>
            <a:endParaRPr lang="en-US" sz="2560" dirty="0"/>
          </a:p>
        </p:txBody>
      </p:sp>
      <p:sp>
        <p:nvSpPr>
          <p:cNvPr id="35" name="Prostokąt 34">
            <a:extLst>
              <a:ext uri="{FF2B5EF4-FFF2-40B4-BE49-F238E27FC236}">
                <a16:creationId xmlns:a16="http://schemas.microsoft.com/office/drawing/2014/main" id="{3F2ED2FB-5F82-B9ED-06B4-607EB7F7EA53}"/>
              </a:ext>
            </a:extLst>
          </p:cNvPr>
          <p:cNvSpPr/>
          <p:nvPr/>
        </p:nvSpPr>
        <p:spPr>
          <a:xfrm>
            <a:off x="678944" y="8506427"/>
            <a:ext cx="360081" cy="26569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60"/>
          </a:p>
        </p:txBody>
      </p:sp>
      <p:sp>
        <p:nvSpPr>
          <p:cNvPr id="36" name="Prostokąt 35">
            <a:extLst>
              <a:ext uri="{FF2B5EF4-FFF2-40B4-BE49-F238E27FC236}">
                <a16:creationId xmlns:a16="http://schemas.microsoft.com/office/drawing/2014/main" id="{300CC6BA-63AD-DB7D-73C7-55FBDA145153}"/>
              </a:ext>
            </a:extLst>
          </p:cNvPr>
          <p:cNvSpPr/>
          <p:nvPr/>
        </p:nvSpPr>
        <p:spPr>
          <a:xfrm>
            <a:off x="3639985" y="8547152"/>
            <a:ext cx="360081" cy="2656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60"/>
          </a:p>
        </p:txBody>
      </p: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9CB21829-26F2-3FBA-72CA-DAFB9F1BA3B9}"/>
              </a:ext>
            </a:extLst>
          </p:cNvPr>
          <p:cNvSpPr txBox="1"/>
          <p:nvPr/>
        </p:nvSpPr>
        <p:spPr>
          <a:xfrm>
            <a:off x="1332683" y="8390718"/>
            <a:ext cx="2069581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560" dirty="0"/>
              <a:t>NIO-PIB</a:t>
            </a:r>
            <a:endParaRPr lang="en-US" sz="2560" dirty="0"/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585C7229-07B5-4DDF-186B-026BBCC40FEE}"/>
              </a:ext>
            </a:extLst>
          </p:cNvPr>
          <p:cNvSpPr txBox="1"/>
          <p:nvPr/>
        </p:nvSpPr>
        <p:spPr>
          <a:xfrm>
            <a:off x="4545427" y="8447267"/>
            <a:ext cx="2069581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560" dirty="0" err="1"/>
              <a:t>Italian</a:t>
            </a:r>
            <a:r>
              <a:rPr lang="pl-PL" sz="2560" dirty="0"/>
              <a:t> </a:t>
            </a:r>
            <a:r>
              <a:rPr lang="pl-PL" sz="2560" dirty="0" err="1"/>
              <a:t>sites</a:t>
            </a:r>
            <a:endParaRPr lang="en-US" sz="2560" dirty="0"/>
          </a:p>
        </p:txBody>
      </p:sp>
      <p:sp>
        <p:nvSpPr>
          <p:cNvPr id="39" name="Prostokąt 38">
            <a:extLst>
              <a:ext uri="{FF2B5EF4-FFF2-40B4-BE49-F238E27FC236}">
                <a16:creationId xmlns:a16="http://schemas.microsoft.com/office/drawing/2014/main" id="{7F29824B-DBED-528F-36EC-E338DC9180A7}"/>
              </a:ext>
            </a:extLst>
          </p:cNvPr>
          <p:cNvSpPr/>
          <p:nvPr/>
        </p:nvSpPr>
        <p:spPr>
          <a:xfrm>
            <a:off x="261182" y="8506427"/>
            <a:ext cx="360081" cy="26569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60"/>
          </a:p>
        </p:txBody>
      </p:sp>
      <p:sp>
        <p:nvSpPr>
          <p:cNvPr id="40" name="pole tekstowe 39">
            <a:extLst>
              <a:ext uri="{FF2B5EF4-FFF2-40B4-BE49-F238E27FC236}">
                <a16:creationId xmlns:a16="http://schemas.microsoft.com/office/drawing/2014/main" id="{F4A26E4C-CD23-5990-9189-952B479CDB3A}"/>
              </a:ext>
            </a:extLst>
          </p:cNvPr>
          <p:cNvSpPr txBox="1"/>
          <p:nvPr/>
        </p:nvSpPr>
        <p:spPr>
          <a:xfrm>
            <a:off x="7415572" y="8447265"/>
            <a:ext cx="3817537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560" dirty="0"/>
              <a:t>* - to be </a:t>
            </a:r>
            <a:r>
              <a:rPr lang="pl-PL" sz="2560" dirty="0" err="1"/>
              <a:t>decided</a:t>
            </a:r>
            <a:endParaRPr lang="en-US" sz="2560" dirty="0"/>
          </a:p>
        </p:txBody>
      </p:sp>
      <p:cxnSp>
        <p:nvCxnSpPr>
          <p:cNvPr id="42" name="Łącznik prosty 41">
            <a:extLst>
              <a:ext uri="{FF2B5EF4-FFF2-40B4-BE49-F238E27FC236}">
                <a16:creationId xmlns:a16="http://schemas.microsoft.com/office/drawing/2014/main" id="{5C6772A1-9574-D268-2FF4-E5213D704497}"/>
              </a:ext>
            </a:extLst>
          </p:cNvPr>
          <p:cNvCxnSpPr/>
          <p:nvPr/>
        </p:nvCxnSpPr>
        <p:spPr>
          <a:xfrm>
            <a:off x="5473286" y="1667764"/>
            <a:ext cx="0" cy="6722954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Łącznik prosty 42">
            <a:extLst>
              <a:ext uri="{FF2B5EF4-FFF2-40B4-BE49-F238E27FC236}">
                <a16:creationId xmlns:a16="http://schemas.microsoft.com/office/drawing/2014/main" id="{42628985-C59F-571B-2C00-6D8AD88BF2A3}"/>
              </a:ext>
            </a:extLst>
          </p:cNvPr>
          <p:cNvCxnSpPr/>
          <p:nvPr/>
        </p:nvCxnSpPr>
        <p:spPr>
          <a:xfrm>
            <a:off x="10794067" y="1667764"/>
            <a:ext cx="0" cy="6722954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Obraz 3">
            <a:extLst>
              <a:ext uri="{FF2B5EF4-FFF2-40B4-BE49-F238E27FC236}">
                <a16:creationId xmlns:a16="http://schemas.microsoft.com/office/drawing/2014/main" id="{4E7506C2-6AD0-1DBB-838D-D30BFD5E4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265" y="457200"/>
            <a:ext cx="1310754" cy="69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078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BD5A593-07A1-BB93-3198-19555A28C7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6500" y="4343400"/>
            <a:ext cx="14745970" cy="3352800"/>
          </a:xfrm>
        </p:spPr>
        <p:txBody>
          <a:bodyPr/>
          <a:lstStyle/>
          <a:p>
            <a:r>
              <a:rPr lang="pl-PL" sz="6600" dirty="0" err="1"/>
              <a:t>Final</a:t>
            </a:r>
            <a:r>
              <a:rPr lang="pl-PL" sz="6600" dirty="0"/>
              <a:t> </a:t>
            </a:r>
            <a:r>
              <a:rPr lang="pl-PL" sz="6600" dirty="0" err="1"/>
              <a:t>thoughts</a:t>
            </a:r>
            <a:endParaRPr lang="en-US" sz="6600" dirty="0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2CF53F5-CCE0-0DAE-B04F-2E334A92A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9C9B2-B387-4E73-8A4D-4CB44C8C536B}" type="datetime1">
              <a:rPr lang="pl-PL" smtClean="0"/>
              <a:t>09.05.2025</a:t>
            </a:fld>
            <a:endParaRPr lang="en-US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B967C7A1-D084-3784-18F0-5FEBAF59C3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12700" algn="l">
              <a:lnSpc>
                <a:spcPts val="1925"/>
              </a:lnSpc>
            </a:pPr>
            <a:r>
              <a:rPr lang="pl-PL"/>
              <a:t>Strona </a:t>
            </a:r>
            <a:fld id="{B6F15528-21DE-4FAA-801E-634DDDAF4B2B}" type="slidenum">
              <a:rPr smtClean="0"/>
              <a:pPr marL="12700" algn="l">
                <a:lnSpc>
                  <a:spcPts val="1925"/>
                </a:lnSpc>
              </a:pPr>
              <a:t>11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29252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BA3AFC4-83E6-9705-728C-27E759C03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7700" y="390144"/>
            <a:ext cx="13293090" cy="1667256"/>
          </a:xfrm>
        </p:spPr>
        <p:txBody>
          <a:bodyPr/>
          <a:lstStyle/>
          <a:p>
            <a:r>
              <a:rPr lang="pl-PL" sz="5400" dirty="0" err="1"/>
              <a:t>Challanges</a:t>
            </a:r>
            <a:r>
              <a:rPr lang="pl-PL" sz="5400" dirty="0"/>
              <a:t> and </a:t>
            </a:r>
            <a:r>
              <a:rPr lang="pl-PL" sz="5400" dirty="0" err="1"/>
              <a:t>expected</a:t>
            </a:r>
            <a:r>
              <a:rPr lang="pl-PL" sz="5400" dirty="0"/>
              <a:t> </a:t>
            </a:r>
            <a:r>
              <a:rPr lang="pl-PL" sz="5400" dirty="0" err="1"/>
              <a:t>bottlenecks</a:t>
            </a:r>
            <a:endParaRPr lang="en-US" sz="5400" dirty="0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1059311D-7C7D-06F6-55D0-B234DB5B9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E9061-655D-44B9-9414-A40F63189CBD}" type="datetime1">
              <a:rPr lang="pl-PL" smtClean="0"/>
              <a:t>09.05.2025</a:t>
            </a:fld>
            <a:endParaRPr lang="en-US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BF2CA4D-85FA-CF02-1AF5-9C2F3E0DA9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12700" algn="l">
              <a:lnSpc>
                <a:spcPts val="1925"/>
              </a:lnSpc>
            </a:pPr>
            <a:r>
              <a:rPr lang="pl-PL"/>
              <a:t>Strona </a:t>
            </a:r>
            <a:fld id="{B6F15528-21DE-4FAA-801E-634DDDAF4B2B}" type="slidenum">
              <a:rPr smtClean="0"/>
              <a:pPr marL="12700" algn="l">
                <a:lnSpc>
                  <a:spcPts val="1925"/>
                </a:lnSpc>
              </a:pPr>
              <a:t>12</a:t>
            </a:fld>
            <a:endParaRPr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BA2E827C-4D95-8E94-B0DB-A054F5828BB7}"/>
              </a:ext>
            </a:extLst>
          </p:cNvPr>
          <p:cNvSpPr txBox="1"/>
          <p:nvPr/>
        </p:nvSpPr>
        <p:spPr>
          <a:xfrm>
            <a:off x="1358900" y="2590800"/>
            <a:ext cx="14478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pl-PL" sz="3200" dirty="0" err="1"/>
              <a:t>Completion</a:t>
            </a:r>
            <a:r>
              <a:rPr lang="pl-PL" sz="3200" dirty="0"/>
              <a:t> of the screening in Poland – </a:t>
            </a:r>
            <a:r>
              <a:rPr lang="pl-PL" sz="3200" dirty="0" err="1"/>
              <a:t>expected</a:t>
            </a:r>
            <a:r>
              <a:rPr lang="pl-PL" sz="3200" dirty="0"/>
              <a:t> May 2025.</a:t>
            </a:r>
          </a:p>
          <a:p>
            <a:pPr marL="342900" indent="-342900">
              <a:buAutoNum type="arabicPeriod"/>
            </a:pPr>
            <a:endParaRPr lang="pl-PL" sz="3200" dirty="0"/>
          </a:p>
          <a:p>
            <a:pPr marL="342900" indent="-342900">
              <a:buAutoNum type="arabicPeriod"/>
            </a:pPr>
            <a:r>
              <a:rPr lang="pl-PL" sz="3200" dirty="0" err="1"/>
              <a:t>Completion</a:t>
            </a:r>
            <a:r>
              <a:rPr lang="pl-PL" sz="3200" dirty="0"/>
              <a:t> of the screening in </a:t>
            </a:r>
            <a:r>
              <a:rPr lang="pl-PL" sz="3200" dirty="0" err="1"/>
              <a:t>Italy</a:t>
            </a:r>
            <a:r>
              <a:rPr lang="pl-PL" sz="3200" dirty="0"/>
              <a:t> –  </a:t>
            </a:r>
            <a:r>
              <a:rPr lang="pl-PL" sz="3200" dirty="0" err="1"/>
              <a:t>expected</a:t>
            </a:r>
            <a:r>
              <a:rPr lang="pl-PL" sz="3200" dirty="0"/>
              <a:t> </a:t>
            </a:r>
            <a:r>
              <a:rPr lang="pl-PL" sz="3200" dirty="0" err="1"/>
              <a:t>July</a:t>
            </a:r>
            <a:r>
              <a:rPr lang="pl-PL" sz="3200" dirty="0"/>
              <a:t> 2025.</a:t>
            </a:r>
          </a:p>
          <a:p>
            <a:pPr marL="342900" indent="-342900">
              <a:buAutoNum type="arabicPeriod"/>
            </a:pPr>
            <a:endParaRPr lang="pl-PL" sz="3200" dirty="0"/>
          </a:p>
          <a:p>
            <a:pPr marL="342900" indent="-342900">
              <a:buAutoNum type="arabicPeriod"/>
            </a:pPr>
            <a:r>
              <a:rPr lang="pl-PL" sz="3200" dirty="0" err="1"/>
              <a:t>Completion</a:t>
            </a:r>
            <a:r>
              <a:rPr lang="pl-PL" sz="3200" dirty="0"/>
              <a:t> of FFPE </a:t>
            </a:r>
            <a:r>
              <a:rPr lang="pl-PL" sz="3200" dirty="0" err="1"/>
              <a:t>review</a:t>
            </a:r>
            <a:r>
              <a:rPr lang="pl-PL" sz="3200" dirty="0"/>
              <a:t> (and </a:t>
            </a:r>
            <a:r>
              <a:rPr lang="pl-PL" sz="3200" dirty="0" err="1"/>
              <a:t>macrodissection</a:t>
            </a:r>
            <a:r>
              <a:rPr lang="pl-PL" sz="3200" dirty="0"/>
              <a:t>, </a:t>
            </a:r>
            <a:r>
              <a:rPr lang="pl-PL" sz="3200" dirty="0" err="1"/>
              <a:t>if</a:t>
            </a:r>
            <a:r>
              <a:rPr lang="pl-PL" sz="3200" dirty="0"/>
              <a:t> </a:t>
            </a:r>
            <a:r>
              <a:rPr lang="pl-PL" sz="3200" dirty="0" err="1"/>
              <a:t>necessary</a:t>
            </a:r>
            <a:r>
              <a:rPr lang="pl-PL" sz="3200" dirty="0"/>
              <a:t>) – </a:t>
            </a:r>
            <a:r>
              <a:rPr lang="pl-PL" sz="3200" dirty="0" err="1"/>
              <a:t>expected</a:t>
            </a:r>
            <a:r>
              <a:rPr lang="pl-PL" sz="3200" dirty="0"/>
              <a:t> </a:t>
            </a:r>
            <a:r>
              <a:rPr lang="pl-PL" sz="3200" dirty="0" err="1"/>
              <a:t>July</a:t>
            </a:r>
            <a:r>
              <a:rPr lang="pl-PL" sz="3200" dirty="0"/>
              <a:t>/August 2025.</a:t>
            </a:r>
          </a:p>
          <a:p>
            <a:pPr marL="342900" indent="-342900">
              <a:buAutoNum type="arabicPeriod"/>
            </a:pPr>
            <a:endParaRPr lang="pl-PL" sz="3200" dirty="0"/>
          </a:p>
          <a:p>
            <a:pPr marL="342900" indent="-342900">
              <a:buAutoNum type="arabicPeriod"/>
            </a:pPr>
            <a:r>
              <a:rPr lang="pl-PL" sz="3200" dirty="0"/>
              <a:t>DNA/RNA </a:t>
            </a:r>
            <a:r>
              <a:rPr lang="pl-PL" sz="3200" dirty="0" err="1"/>
              <a:t>extraction</a:t>
            </a:r>
            <a:r>
              <a:rPr lang="pl-PL" sz="3200" dirty="0"/>
              <a:t> (and </a:t>
            </a:r>
            <a:r>
              <a:rPr lang="pl-PL" sz="3200" dirty="0" err="1"/>
              <a:t>biobanking</a:t>
            </a:r>
            <a:r>
              <a:rPr lang="pl-PL" sz="3200" dirty="0"/>
              <a:t> for </a:t>
            </a:r>
            <a:r>
              <a:rPr lang="pl-PL" sz="3200" dirty="0" err="1"/>
              <a:t>mathylation</a:t>
            </a:r>
            <a:r>
              <a:rPr lang="pl-PL" sz="3200" dirty="0"/>
              <a:t> </a:t>
            </a:r>
            <a:r>
              <a:rPr lang="pl-PL" sz="3200" dirty="0" err="1"/>
              <a:t>analysis</a:t>
            </a:r>
            <a:r>
              <a:rPr lang="pl-PL" sz="3200" dirty="0"/>
              <a:t> </a:t>
            </a:r>
            <a:r>
              <a:rPr lang="pl-PL" sz="3200" dirty="0" err="1"/>
              <a:t>later</a:t>
            </a:r>
            <a:r>
              <a:rPr lang="pl-PL" sz="3200" dirty="0"/>
              <a:t>) – </a:t>
            </a:r>
            <a:r>
              <a:rPr lang="pl-PL" sz="3200" dirty="0" err="1"/>
              <a:t>expected</a:t>
            </a:r>
            <a:r>
              <a:rPr lang="pl-PL" sz="3200" dirty="0"/>
              <a:t> </a:t>
            </a:r>
            <a:r>
              <a:rPr lang="pl-PL" sz="3200" dirty="0" err="1"/>
              <a:t>September</a:t>
            </a:r>
            <a:r>
              <a:rPr lang="pl-PL" sz="3200" dirty="0"/>
              <a:t> 2025.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030441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az 16" descr="Obraz zawierający trawa, drzewo, zewnętrzne, osoba&#10;&#10;Opis wygenerowany automatycznie">
            <a:extLst>
              <a:ext uri="{FF2B5EF4-FFF2-40B4-BE49-F238E27FC236}">
                <a16:creationId xmlns:a16="http://schemas.microsoft.com/office/drawing/2014/main" id="{BB3E73C8-2363-4235-6F73-3584AD85875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9" b="15365"/>
          <a:stretch/>
        </p:blipFill>
        <p:spPr>
          <a:xfrm>
            <a:off x="8798914" y="5423715"/>
            <a:ext cx="7061202" cy="3975397"/>
          </a:xfrm>
          <a:prstGeom prst="rect">
            <a:avLst/>
          </a:prstGeom>
        </p:spPr>
      </p:pic>
      <p:sp>
        <p:nvSpPr>
          <p:cNvPr id="50179" name="Rectangle 4"/>
          <p:cNvSpPr>
            <a:spLocks noChangeArrowheads="1"/>
          </p:cNvSpPr>
          <p:nvPr/>
        </p:nvSpPr>
        <p:spPr bwMode="auto">
          <a:xfrm>
            <a:off x="139700" y="3328438"/>
            <a:ext cx="12704235" cy="5265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lIns="96381" tIns="47346" rIns="96381" bIns="47346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7620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7620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7620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7620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defTabSz="811603">
              <a:spcBef>
                <a:spcPct val="50000"/>
              </a:spcBef>
              <a:defRPr/>
            </a:pPr>
            <a:r>
              <a:rPr lang="en-US" sz="2800" dirty="0"/>
              <a:t>Department of Soft Tissue/Bone Sarcoma and Melanoma</a:t>
            </a:r>
            <a:r>
              <a:rPr lang="pl-PL" sz="2800" dirty="0"/>
              <a:t>, NIO-PIB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80770" y="4359951"/>
            <a:ext cx="3743058" cy="490586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pl-PL" altLang="en-US" sz="1400" u="sng" dirty="0" err="1"/>
              <a:t>Surgery</a:t>
            </a:r>
            <a:endParaRPr lang="pl-PL" altLang="en-US" sz="1400" u="sng" dirty="0"/>
          </a:p>
          <a:p>
            <a:pPr>
              <a:lnSpc>
                <a:spcPct val="120000"/>
              </a:lnSpc>
            </a:pPr>
            <a:endParaRPr lang="pl-PL" altLang="en-US" sz="1400" dirty="0"/>
          </a:p>
          <a:p>
            <a:pPr>
              <a:lnSpc>
                <a:spcPct val="120000"/>
              </a:lnSpc>
            </a:pPr>
            <a:r>
              <a:rPr lang="pl-PL" altLang="en-US" sz="1400" dirty="0"/>
              <a:t>Prof. Piotr Rutkowski, MD </a:t>
            </a:r>
            <a:r>
              <a:rPr lang="pl-PL" altLang="en-US" sz="1400" dirty="0" err="1"/>
              <a:t>PhD</a:t>
            </a:r>
            <a:r>
              <a:rPr lang="pl-PL" altLang="en-US" sz="1400" dirty="0"/>
              <a:t> </a:t>
            </a:r>
            <a:r>
              <a:rPr lang="pl-PL" altLang="en-US" sz="1400" dirty="0" err="1"/>
              <a:t>DSc</a:t>
            </a:r>
            <a:endParaRPr lang="pl-PL" altLang="en-US" sz="1400" dirty="0"/>
          </a:p>
          <a:p>
            <a:pPr>
              <a:lnSpc>
                <a:spcPct val="120000"/>
              </a:lnSpc>
            </a:pPr>
            <a:r>
              <a:rPr lang="en-US" sz="1400" dirty="0"/>
              <a:t>Marcin </a:t>
            </a:r>
            <a:r>
              <a:rPr lang="en-US" sz="1400" dirty="0" err="1"/>
              <a:t>Zdzienicki</a:t>
            </a:r>
            <a:r>
              <a:rPr lang="en-US" sz="1400" dirty="0"/>
              <a:t>, MD PhD</a:t>
            </a:r>
            <a:endParaRPr lang="pl-PL" sz="1400" dirty="0"/>
          </a:p>
          <a:p>
            <a:pPr>
              <a:lnSpc>
                <a:spcPct val="120000"/>
              </a:lnSpc>
            </a:pPr>
            <a:r>
              <a:rPr lang="pl-PL" sz="1400" dirty="0"/>
              <a:t>Andrzej Pieńkowski, MD </a:t>
            </a:r>
            <a:r>
              <a:rPr lang="pl-PL" sz="1400" dirty="0" err="1"/>
              <a:t>PhD</a:t>
            </a:r>
            <a:endParaRPr lang="pl-PL" sz="1400" dirty="0"/>
          </a:p>
          <a:p>
            <a:pPr>
              <a:lnSpc>
                <a:spcPct val="120000"/>
              </a:lnSpc>
            </a:pPr>
            <a:r>
              <a:rPr lang="pl-PL" sz="1400" dirty="0"/>
              <a:t>Maciej </a:t>
            </a:r>
            <a:r>
              <a:rPr lang="pl-PL" sz="1400" dirty="0" err="1"/>
              <a:t>Sałamacha</a:t>
            </a:r>
            <a:r>
              <a:rPr lang="pl-PL" sz="1400" dirty="0"/>
              <a:t>, MD</a:t>
            </a:r>
          </a:p>
          <a:p>
            <a:pPr>
              <a:lnSpc>
                <a:spcPct val="120000"/>
              </a:lnSpc>
            </a:pPr>
            <a:r>
              <a:rPr lang="pl-PL" sz="1400" dirty="0"/>
              <a:t>Iwona Kalinowska, MD</a:t>
            </a:r>
          </a:p>
          <a:p>
            <a:pPr>
              <a:lnSpc>
                <a:spcPct val="120000"/>
              </a:lnSpc>
            </a:pPr>
            <a:r>
              <a:rPr lang="pl-PL" sz="1400" dirty="0"/>
              <a:t>Jacek Skoczylas, MD</a:t>
            </a:r>
          </a:p>
          <a:p>
            <a:pPr>
              <a:lnSpc>
                <a:spcPct val="120000"/>
              </a:lnSpc>
            </a:pPr>
            <a:r>
              <a:rPr lang="pl-PL" sz="1400" dirty="0"/>
              <a:t>Bartłomiej Szostakowski, MD </a:t>
            </a:r>
            <a:r>
              <a:rPr lang="pl-PL" sz="1400" dirty="0" err="1"/>
              <a:t>PhD</a:t>
            </a:r>
            <a:endParaRPr lang="pl-PL" sz="1400" dirty="0"/>
          </a:p>
          <a:p>
            <a:pPr>
              <a:lnSpc>
                <a:spcPct val="120000"/>
              </a:lnSpc>
            </a:pPr>
            <a:r>
              <a:rPr lang="pl-PL" sz="1400" dirty="0"/>
              <a:t>Beata Mitręga-Korab, MD</a:t>
            </a:r>
          </a:p>
          <a:p>
            <a:pPr>
              <a:lnSpc>
                <a:spcPct val="120000"/>
              </a:lnSpc>
            </a:pPr>
            <a:r>
              <a:rPr lang="pl-PL" sz="1400" dirty="0"/>
              <a:t>Konrad Zaborowski, MD</a:t>
            </a:r>
          </a:p>
          <a:p>
            <a:pPr>
              <a:lnSpc>
                <a:spcPct val="120000"/>
              </a:lnSpc>
            </a:pPr>
            <a:r>
              <a:rPr lang="pl-PL" sz="1400" dirty="0"/>
              <a:t>Maria </a:t>
            </a:r>
            <a:r>
              <a:rPr lang="pl-PL" sz="1400" dirty="0" err="1"/>
              <a:t>Krotewicz</a:t>
            </a:r>
            <a:r>
              <a:rPr lang="pl-PL" sz="1400" dirty="0"/>
              <a:t>, MD</a:t>
            </a:r>
          </a:p>
          <a:p>
            <a:pPr>
              <a:lnSpc>
                <a:spcPct val="120000"/>
              </a:lnSpc>
            </a:pPr>
            <a:r>
              <a:rPr lang="pl-PL" sz="1400" dirty="0"/>
              <a:t>Wojciech Kwiatkowski, MD</a:t>
            </a:r>
          </a:p>
          <a:p>
            <a:pPr>
              <a:lnSpc>
                <a:spcPct val="120000"/>
              </a:lnSpc>
            </a:pPr>
            <a:r>
              <a:rPr lang="pl-PL" sz="1400" dirty="0"/>
              <a:t>Sławomir </a:t>
            </a:r>
            <a:r>
              <a:rPr lang="pl-PL" sz="1400" dirty="0" err="1"/>
              <a:t>Wajman</a:t>
            </a:r>
            <a:r>
              <a:rPr lang="pl-PL" sz="1400" dirty="0"/>
              <a:t>, MD</a:t>
            </a:r>
          </a:p>
          <a:p>
            <a:pPr>
              <a:lnSpc>
                <a:spcPct val="120000"/>
              </a:lnSpc>
            </a:pPr>
            <a:r>
              <a:rPr lang="pl-PL" sz="1400" dirty="0"/>
              <a:t>Dorota </a:t>
            </a:r>
            <a:r>
              <a:rPr lang="pl-PL" sz="1400" dirty="0" err="1"/>
              <a:t>Kuryga</a:t>
            </a:r>
            <a:r>
              <a:rPr lang="pl-PL" sz="1400" dirty="0"/>
              <a:t> MD</a:t>
            </a:r>
          </a:p>
          <a:p>
            <a:pPr>
              <a:lnSpc>
                <a:spcPct val="120000"/>
              </a:lnSpc>
            </a:pPr>
            <a:r>
              <a:rPr lang="pl-PL" sz="1400" dirty="0"/>
              <a:t>Natalia </a:t>
            </a:r>
            <a:r>
              <a:rPr lang="pl-PL" sz="1400" dirty="0" err="1"/>
              <a:t>Siok</a:t>
            </a:r>
            <a:r>
              <a:rPr lang="pl-PL" sz="1400" dirty="0"/>
              <a:t>, MD</a:t>
            </a:r>
          </a:p>
          <a:p>
            <a:pPr>
              <a:buFont typeface="Wingdings" panose="05000000000000000000" pitchFamily="2" charset="2"/>
              <a:buNone/>
            </a:pPr>
            <a:endParaRPr lang="pl-PL" altLang="en-US" sz="1100" dirty="0">
              <a:solidFill>
                <a:srgbClr val="000000"/>
              </a:solidFill>
            </a:endParaRP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8690624" y="3910360"/>
            <a:ext cx="3410425" cy="4463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365220" indent="-365220" defTabSz="973924">
              <a:spcBef>
                <a:spcPct val="20000"/>
              </a:spcBef>
              <a:buClr>
                <a:srgbClr val="FFFF00"/>
              </a:buClr>
              <a:buSzPct val="80000"/>
              <a:defRPr/>
            </a:pPr>
            <a:r>
              <a:rPr lang="pl-PL" altLang="en-US" sz="16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en-US" sz="1600" u="sng" kern="0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Radiotherapy</a:t>
            </a:r>
            <a:endParaRPr lang="pl-PL" altLang="en-US" sz="1600" u="sng" kern="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marL="365220" indent="-365220" defTabSz="973924">
              <a:spcBef>
                <a:spcPct val="20000"/>
              </a:spcBef>
              <a:buClr>
                <a:srgbClr val="FFFF00"/>
              </a:buClr>
              <a:buSzPct val="80000"/>
              <a:defRPr/>
            </a:pPr>
            <a:endParaRPr lang="pl-PL" altLang="en-US" sz="1600" u="sng" kern="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r>
              <a:rPr lang="pl-PL" sz="1600" dirty="0">
                <a:latin typeface="+mn-lt"/>
                <a:ea typeface="Times New Roman" panose="02020603050405020304" pitchFamily="18" charset="0"/>
              </a:rPr>
              <a:t>Mateusz Spałek, MD </a:t>
            </a:r>
            <a:r>
              <a:rPr lang="pl-PL" sz="1600" dirty="0" err="1">
                <a:latin typeface="+mn-lt"/>
                <a:ea typeface="Times New Roman" panose="02020603050405020304" pitchFamily="18" charset="0"/>
              </a:rPr>
              <a:t>PhD</a:t>
            </a:r>
            <a:r>
              <a:rPr lang="pl-PL" sz="16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pl-PL" sz="1600" dirty="0" err="1">
                <a:latin typeface="+mn-lt"/>
                <a:ea typeface="Times New Roman" panose="02020603050405020304" pitchFamily="18" charset="0"/>
              </a:rPr>
              <a:t>Dsc</a:t>
            </a:r>
            <a:endParaRPr lang="pl-PL" sz="1600" dirty="0">
              <a:latin typeface="+mn-lt"/>
              <a:ea typeface="Times New Roman" panose="02020603050405020304" pitchFamily="18" charset="0"/>
            </a:endParaRPr>
          </a:p>
          <a:p>
            <a:r>
              <a:rPr lang="en-US" sz="1600" dirty="0" err="1">
                <a:latin typeface="+mn-lt"/>
                <a:ea typeface="Times New Roman" panose="02020603050405020304" pitchFamily="18" charset="0"/>
              </a:rPr>
              <a:t>Aneta</a:t>
            </a:r>
            <a:r>
              <a:rPr lang="en-US" sz="16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+mn-lt"/>
                <a:ea typeface="Times New Roman" panose="02020603050405020304" pitchFamily="18" charset="0"/>
              </a:rPr>
              <a:t>Borkowska</a:t>
            </a:r>
            <a:r>
              <a:rPr lang="en-US" sz="1600" dirty="0">
                <a:latin typeface="+mn-lt"/>
                <a:ea typeface="Times New Roman" panose="02020603050405020304" pitchFamily="18" charset="0"/>
              </a:rPr>
              <a:t>, MD PhD</a:t>
            </a:r>
            <a:endParaRPr lang="pl-PL" sz="1600" dirty="0">
              <a:latin typeface="+mn-lt"/>
              <a:ea typeface="Times New Roman" panose="02020603050405020304" pitchFamily="18" charset="0"/>
            </a:endParaRPr>
          </a:p>
          <a:p>
            <a:r>
              <a:rPr lang="pl-PL" sz="1600" dirty="0">
                <a:latin typeface="+mn-lt"/>
                <a:ea typeface="Times New Roman" panose="02020603050405020304" pitchFamily="18" charset="0"/>
              </a:rPr>
              <a:t>Tadeusz </a:t>
            </a:r>
            <a:r>
              <a:rPr lang="pl-PL" sz="1600" dirty="0" err="1">
                <a:latin typeface="+mn-lt"/>
                <a:ea typeface="Times New Roman" panose="02020603050405020304" pitchFamily="18" charset="0"/>
              </a:rPr>
              <a:t>Morysiński</a:t>
            </a:r>
            <a:r>
              <a:rPr lang="pl-PL" sz="1600" dirty="0">
                <a:latin typeface="+mn-lt"/>
                <a:ea typeface="Times New Roman" panose="02020603050405020304" pitchFamily="18" charset="0"/>
              </a:rPr>
              <a:t>, MD </a:t>
            </a:r>
            <a:r>
              <a:rPr lang="pl-PL" sz="1600" dirty="0" err="1">
                <a:latin typeface="+mn-lt"/>
                <a:ea typeface="Times New Roman" panose="02020603050405020304" pitchFamily="18" charset="0"/>
              </a:rPr>
              <a:t>PhD</a:t>
            </a:r>
            <a:endParaRPr lang="pl-PL" sz="1600" dirty="0"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3224573" y="3889578"/>
            <a:ext cx="4589390" cy="6360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indent="0" defTabSz="973924">
              <a:buClr>
                <a:srgbClr val="FFFF00"/>
              </a:buClr>
              <a:buSzPct val="80000"/>
              <a:defRPr/>
            </a:pPr>
            <a:r>
              <a:rPr lang="pl-PL" altLang="en-US" sz="1600" u="sng" kern="0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Medical</a:t>
            </a:r>
            <a:r>
              <a:rPr lang="pl-PL" altLang="en-US" sz="1600" u="sng" kern="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pl-PL" altLang="en-US" sz="1600" u="sng" kern="0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oncology</a:t>
            </a:r>
            <a:endParaRPr lang="pl-PL" altLang="en-US" sz="1600" u="sng" kern="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marL="0" indent="0" defTabSz="973924">
              <a:buClr>
                <a:srgbClr val="FFFF00"/>
              </a:buClr>
              <a:buSzPct val="80000"/>
              <a:defRPr/>
            </a:pPr>
            <a:endParaRPr lang="pl-PL" altLang="en-US" sz="1600" u="sng" kern="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marL="0" indent="0"/>
            <a:r>
              <a:rPr lang="pl-PL" sz="1600" dirty="0">
                <a:latin typeface="+mn-lt"/>
                <a:ea typeface="Times New Roman" panose="02020603050405020304" pitchFamily="18" charset="0"/>
              </a:rPr>
              <a:t>Hanna </a:t>
            </a:r>
            <a:r>
              <a:rPr lang="pl-PL" sz="1600" dirty="0" err="1">
                <a:latin typeface="+mn-lt"/>
                <a:ea typeface="Times New Roman" panose="02020603050405020304" pitchFamily="18" charset="0"/>
              </a:rPr>
              <a:t>Koseła-Paterczyk</a:t>
            </a:r>
            <a:r>
              <a:rPr lang="pl-PL" sz="1600" dirty="0">
                <a:latin typeface="+mn-lt"/>
                <a:ea typeface="Times New Roman" panose="02020603050405020304" pitchFamily="18" charset="0"/>
              </a:rPr>
              <a:t>, MD </a:t>
            </a:r>
            <a:r>
              <a:rPr lang="pl-PL" sz="1600" dirty="0" err="1">
                <a:latin typeface="+mn-lt"/>
                <a:ea typeface="Times New Roman" panose="02020603050405020304" pitchFamily="18" charset="0"/>
              </a:rPr>
              <a:t>PhD</a:t>
            </a:r>
            <a:r>
              <a:rPr lang="pl-PL" sz="16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pl-PL" sz="1600" dirty="0" err="1">
                <a:latin typeface="+mn-lt"/>
                <a:ea typeface="Times New Roman" panose="02020603050405020304" pitchFamily="18" charset="0"/>
              </a:rPr>
              <a:t>DSc</a:t>
            </a:r>
            <a:endParaRPr lang="pl-PL" sz="1600" dirty="0">
              <a:latin typeface="+mn-lt"/>
              <a:ea typeface="Times New Roman" panose="02020603050405020304" pitchFamily="18" charset="0"/>
            </a:endParaRPr>
          </a:p>
          <a:p>
            <a:pPr marL="0" indent="0"/>
            <a:r>
              <a:rPr lang="pl-PL" sz="1600" dirty="0">
                <a:latin typeface="+mn-lt"/>
                <a:ea typeface="Times New Roman" panose="02020603050405020304" pitchFamily="18" charset="0"/>
              </a:rPr>
              <a:t>Prof. Anna M. Czarnecka, MD </a:t>
            </a:r>
            <a:r>
              <a:rPr lang="pl-PL" sz="1600" dirty="0" err="1">
                <a:latin typeface="+mn-lt"/>
                <a:ea typeface="Times New Roman" panose="02020603050405020304" pitchFamily="18" charset="0"/>
              </a:rPr>
              <a:t>PhD</a:t>
            </a:r>
            <a:r>
              <a:rPr lang="pl-PL" sz="16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pl-PL" sz="1600" dirty="0" err="1">
                <a:latin typeface="+mn-lt"/>
                <a:ea typeface="Times New Roman" panose="02020603050405020304" pitchFamily="18" charset="0"/>
              </a:rPr>
              <a:t>DSc</a:t>
            </a:r>
            <a:endParaRPr lang="pl-PL" sz="1600" dirty="0">
              <a:latin typeface="+mn-lt"/>
              <a:ea typeface="Times New Roman" panose="02020603050405020304" pitchFamily="18" charset="0"/>
            </a:endParaRPr>
          </a:p>
          <a:p>
            <a:pPr marL="0" indent="0"/>
            <a:r>
              <a:rPr lang="pl-PL" sz="1600" dirty="0">
                <a:latin typeface="+mn-lt"/>
                <a:ea typeface="Times New Roman" panose="02020603050405020304" pitchFamily="18" charset="0"/>
              </a:rPr>
              <a:t>Tomasz Świtaj, MD </a:t>
            </a:r>
            <a:r>
              <a:rPr lang="pl-PL" sz="1600" dirty="0" err="1">
                <a:latin typeface="+mn-lt"/>
                <a:ea typeface="Times New Roman" panose="02020603050405020304" pitchFamily="18" charset="0"/>
              </a:rPr>
              <a:t>PhD</a:t>
            </a:r>
            <a:endParaRPr lang="pl-PL" sz="1600" dirty="0">
              <a:latin typeface="+mn-lt"/>
              <a:ea typeface="Times New Roman" panose="02020603050405020304" pitchFamily="18" charset="0"/>
            </a:endParaRPr>
          </a:p>
          <a:p>
            <a:pPr marL="0" indent="0"/>
            <a:r>
              <a:rPr lang="pl-PL" sz="1600" dirty="0">
                <a:latin typeface="+mn-lt"/>
                <a:ea typeface="Times New Roman" panose="02020603050405020304" pitchFamily="18" charset="0"/>
              </a:rPr>
              <a:t>Sławomir Falkowski, MD</a:t>
            </a:r>
          </a:p>
          <a:p>
            <a:pPr marL="0" indent="0"/>
            <a:r>
              <a:rPr lang="pl-PL" sz="1600" dirty="0">
                <a:latin typeface="+mn-lt"/>
                <a:ea typeface="Times New Roman" panose="02020603050405020304" pitchFamily="18" charset="0"/>
              </a:rPr>
              <a:t>Katarzyna Kozak, MD </a:t>
            </a:r>
            <a:r>
              <a:rPr lang="pl-PL" sz="1600" dirty="0" err="1">
                <a:latin typeface="+mn-lt"/>
                <a:ea typeface="Times New Roman" panose="02020603050405020304" pitchFamily="18" charset="0"/>
              </a:rPr>
              <a:t>PhD</a:t>
            </a:r>
            <a:endParaRPr lang="pl-PL" sz="1600" dirty="0">
              <a:latin typeface="+mn-lt"/>
              <a:ea typeface="Times New Roman" panose="02020603050405020304" pitchFamily="18" charset="0"/>
            </a:endParaRPr>
          </a:p>
          <a:p>
            <a:pPr marL="0" indent="0"/>
            <a:r>
              <a:rPr lang="pl-PL" sz="1600" dirty="0">
                <a:latin typeface="+mn-lt"/>
                <a:ea typeface="Times New Roman" panose="02020603050405020304" pitchFamily="18" charset="0"/>
              </a:rPr>
              <a:t>Paweł Teterycz, MD </a:t>
            </a:r>
            <a:r>
              <a:rPr lang="pl-PL" sz="1600" dirty="0" err="1">
                <a:latin typeface="+mn-lt"/>
                <a:ea typeface="Times New Roman" panose="02020603050405020304" pitchFamily="18" charset="0"/>
              </a:rPr>
              <a:t>PhD</a:t>
            </a:r>
            <a:endParaRPr lang="pl-PL" sz="1600" dirty="0">
              <a:latin typeface="+mn-lt"/>
              <a:ea typeface="Times New Roman" panose="02020603050405020304" pitchFamily="18" charset="0"/>
            </a:endParaRPr>
          </a:p>
          <a:p>
            <a:pPr marL="0" indent="0"/>
            <a:r>
              <a:rPr lang="pl-PL" sz="1600" dirty="0">
                <a:latin typeface="+mn-lt"/>
                <a:ea typeface="Times New Roman" panose="02020603050405020304" pitchFamily="18" charset="0"/>
              </a:rPr>
              <a:t>Paulina Jagodzińska-Mucha, MD </a:t>
            </a:r>
            <a:r>
              <a:rPr lang="pl-PL" sz="1600" dirty="0" err="1">
                <a:latin typeface="+mn-lt"/>
                <a:ea typeface="Times New Roman" panose="02020603050405020304" pitchFamily="18" charset="0"/>
              </a:rPr>
              <a:t>PhD</a:t>
            </a:r>
            <a:endParaRPr lang="pl-PL" sz="1600" dirty="0">
              <a:latin typeface="+mn-lt"/>
              <a:ea typeface="Times New Roman" panose="02020603050405020304" pitchFamily="18" charset="0"/>
            </a:endParaRPr>
          </a:p>
          <a:p>
            <a:pPr marL="0" indent="0"/>
            <a:r>
              <a:rPr lang="pl-PL" sz="1600" dirty="0">
                <a:latin typeface="+mn-lt"/>
                <a:ea typeface="Times New Roman" panose="02020603050405020304" pitchFamily="18" charset="0"/>
              </a:rPr>
              <a:t>Anna Klimczak, MD</a:t>
            </a:r>
          </a:p>
          <a:p>
            <a:pPr marL="0" indent="0"/>
            <a:r>
              <a:rPr lang="pl-PL" sz="1600" dirty="0">
                <a:latin typeface="+mn-lt"/>
                <a:ea typeface="Times New Roman" panose="02020603050405020304" pitchFamily="18" charset="0"/>
              </a:rPr>
              <a:t>Paweł Rogala, MD </a:t>
            </a:r>
            <a:r>
              <a:rPr lang="pl-PL" sz="1600" dirty="0" err="1">
                <a:latin typeface="+mn-lt"/>
                <a:ea typeface="Times New Roman" panose="02020603050405020304" pitchFamily="18" charset="0"/>
              </a:rPr>
              <a:t>PhD</a:t>
            </a:r>
            <a:endParaRPr lang="pl-PL" sz="1600" dirty="0">
              <a:latin typeface="+mn-lt"/>
              <a:ea typeface="Times New Roman" panose="02020603050405020304" pitchFamily="18" charset="0"/>
            </a:endParaRPr>
          </a:p>
          <a:p>
            <a:pPr marL="0" indent="0"/>
            <a:r>
              <a:rPr lang="pl-PL" sz="1600" dirty="0">
                <a:latin typeface="+mn-lt"/>
                <a:ea typeface="Times New Roman" panose="02020603050405020304" pitchFamily="18" charset="0"/>
              </a:rPr>
              <a:t>Joanna </a:t>
            </a:r>
            <a:r>
              <a:rPr lang="pl-PL" sz="1600" dirty="0" err="1">
                <a:latin typeface="+mn-lt"/>
                <a:ea typeface="Times New Roman" panose="02020603050405020304" pitchFamily="18" charset="0"/>
              </a:rPr>
              <a:t>Placzke</a:t>
            </a:r>
            <a:r>
              <a:rPr lang="pl-PL" sz="1600" dirty="0">
                <a:latin typeface="+mn-lt"/>
                <a:ea typeface="Times New Roman" panose="02020603050405020304" pitchFamily="18" charset="0"/>
              </a:rPr>
              <a:t>, MD</a:t>
            </a:r>
          </a:p>
          <a:p>
            <a:pPr marL="0" indent="0"/>
            <a:r>
              <a:rPr lang="pl-PL" sz="1600" dirty="0">
                <a:latin typeface="+mn-lt"/>
                <a:ea typeface="Times New Roman" panose="02020603050405020304" pitchFamily="18" charset="0"/>
              </a:rPr>
              <a:t>Monika </a:t>
            </a:r>
            <a:r>
              <a:rPr lang="pl-PL" sz="1600" dirty="0" err="1">
                <a:latin typeface="+mn-lt"/>
                <a:ea typeface="Times New Roman" panose="02020603050405020304" pitchFamily="18" charset="0"/>
              </a:rPr>
              <a:t>Dudzisz</a:t>
            </a:r>
            <a:r>
              <a:rPr lang="pl-PL" sz="1600" dirty="0">
                <a:latin typeface="+mn-lt"/>
                <a:ea typeface="Times New Roman" panose="02020603050405020304" pitchFamily="18" charset="0"/>
              </a:rPr>
              <a:t>-Śledź, MD </a:t>
            </a:r>
            <a:r>
              <a:rPr lang="pl-PL" sz="1600" dirty="0" err="1">
                <a:latin typeface="+mn-lt"/>
                <a:ea typeface="Times New Roman" panose="02020603050405020304" pitchFamily="18" charset="0"/>
              </a:rPr>
              <a:t>PhD</a:t>
            </a:r>
            <a:endParaRPr lang="pl-PL" sz="1600" dirty="0">
              <a:latin typeface="+mn-lt"/>
              <a:ea typeface="Times New Roman" panose="02020603050405020304" pitchFamily="18" charset="0"/>
            </a:endParaRPr>
          </a:p>
          <a:p>
            <a:pPr marL="0" indent="0"/>
            <a:r>
              <a:rPr lang="pl-PL" sz="1600" dirty="0">
                <a:latin typeface="+mn-lt"/>
                <a:ea typeface="Times New Roman" panose="02020603050405020304" pitchFamily="18" charset="0"/>
              </a:rPr>
              <a:t>Krzysztof Ostaszewski, MD</a:t>
            </a:r>
          </a:p>
          <a:p>
            <a:pPr marL="0" indent="0"/>
            <a:r>
              <a:rPr lang="pl-PL" sz="1600" dirty="0">
                <a:latin typeface="+mn-lt"/>
                <a:ea typeface="Times New Roman" panose="02020603050405020304" pitchFamily="18" charset="0"/>
              </a:rPr>
              <a:t>Anna </a:t>
            </a:r>
            <a:r>
              <a:rPr lang="pl-PL" sz="1600" dirty="0" err="1">
                <a:latin typeface="+mn-lt"/>
                <a:ea typeface="Times New Roman" panose="02020603050405020304" pitchFamily="18" charset="0"/>
              </a:rPr>
              <a:t>Mariuk</a:t>
            </a:r>
            <a:r>
              <a:rPr lang="pl-PL" sz="1600" dirty="0">
                <a:latin typeface="+mn-lt"/>
                <a:ea typeface="Times New Roman" panose="02020603050405020304" pitchFamily="18" charset="0"/>
              </a:rPr>
              <a:t>-Jarema, MD</a:t>
            </a:r>
          </a:p>
          <a:p>
            <a:pPr marL="0" indent="0"/>
            <a:r>
              <a:rPr lang="pl-PL" sz="1600" dirty="0">
                <a:latin typeface="+mn-lt"/>
                <a:ea typeface="Times New Roman" panose="02020603050405020304" pitchFamily="18" charset="0"/>
              </a:rPr>
              <a:t>Paweł </a:t>
            </a:r>
            <a:r>
              <a:rPr lang="pl-PL" sz="1600" dirty="0" err="1">
                <a:latin typeface="+mn-lt"/>
                <a:ea typeface="Times New Roman" panose="02020603050405020304" pitchFamily="18" charset="0"/>
              </a:rPr>
              <a:t>Sobczuk</a:t>
            </a:r>
            <a:r>
              <a:rPr lang="pl-PL" sz="1600" dirty="0">
                <a:latin typeface="+mn-lt"/>
                <a:ea typeface="Times New Roman" panose="02020603050405020304" pitchFamily="18" charset="0"/>
              </a:rPr>
              <a:t>, MD </a:t>
            </a:r>
            <a:r>
              <a:rPr lang="pl-PL" sz="1600" dirty="0" err="1">
                <a:latin typeface="+mn-lt"/>
                <a:ea typeface="Times New Roman" panose="02020603050405020304" pitchFamily="18" charset="0"/>
              </a:rPr>
              <a:t>PhD</a:t>
            </a:r>
            <a:endParaRPr lang="pl-PL" sz="1600" dirty="0">
              <a:latin typeface="+mn-lt"/>
              <a:ea typeface="Times New Roman" panose="02020603050405020304" pitchFamily="18" charset="0"/>
            </a:endParaRPr>
          </a:p>
          <a:p>
            <a:pPr marL="0" indent="0"/>
            <a:r>
              <a:rPr lang="pl-PL" sz="1600" dirty="0">
                <a:latin typeface="+mn-lt"/>
                <a:ea typeface="Times New Roman" panose="02020603050405020304" pitchFamily="18" charset="0"/>
              </a:rPr>
              <a:t>Sylwia Kopeć, MD</a:t>
            </a:r>
          </a:p>
          <a:p>
            <a:pPr marL="0" indent="0"/>
            <a:r>
              <a:rPr lang="pl-PL" sz="1600" dirty="0">
                <a:latin typeface="+mn-lt"/>
                <a:ea typeface="Times New Roman" panose="02020603050405020304" pitchFamily="18" charset="0"/>
              </a:rPr>
              <a:t>Karolina Sosnowska, MD</a:t>
            </a:r>
          </a:p>
          <a:p>
            <a:pPr marL="0" indent="0"/>
            <a:r>
              <a:rPr lang="pl-PL" altLang="en-US" sz="1600" dirty="0">
                <a:latin typeface="+mn-lt"/>
              </a:rPr>
              <a:t>Katarzyna Kisielewska, MD</a:t>
            </a:r>
          </a:p>
          <a:p>
            <a:pPr marL="0" indent="0"/>
            <a:r>
              <a:rPr lang="pl-PL" altLang="en-US" sz="1600" dirty="0">
                <a:latin typeface="+mn-lt"/>
              </a:rPr>
              <a:t>Karolina </a:t>
            </a:r>
            <a:r>
              <a:rPr lang="pl-PL" altLang="en-US" sz="1600" dirty="0" err="1">
                <a:latin typeface="+mn-lt"/>
              </a:rPr>
              <a:t>Helbig</a:t>
            </a:r>
            <a:r>
              <a:rPr lang="pl-PL" altLang="en-US" sz="1600" dirty="0">
                <a:latin typeface="+mn-lt"/>
              </a:rPr>
              <a:t>, MD</a:t>
            </a:r>
          </a:p>
          <a:p>
            <a:pPr marL="0" indent="0"/>
            <a:r>
              <a:rPr lang="pl-PL" altLang="en-US" sz="1600" dirty="0">
                <a:latin typeface="+mn-lt"/>
              </a:rPr>
              <a:t>Jędrzej Żukowski, MD</a:t>
            </a:r>
          </a:p>
          <a:p>
            <a:pPr marL="0" indent="0"/>
            <a:endParaRPr lang="pl-PL" altLang="en-US" sz="16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E5499595-3A12-BA6B-6E2A-FC22BDE6DEAC}"/>
              </a:ext>
            </a:extLst>
          </p:cNvPr>
          <p:cNvSpPr txBox="1"/>
          <p:nvPr/>
        </p:nvSpPr>
        <p:spPr>
          <a:xfrm>
            <a:off x="12557981" y="4020254"/>
            <a:ext cx="4913434" cy="14034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5220" indent="-365220" defTabSz="973924">
              <a:spcBef>
                <a:spcPct val="20000"/>
              </a:spcBef>
              <a:buClr>
                <a:srgbClr val="FFFF00"/>
              </a:buClr>
              <a:buSzPct val="80000"/>
              <a:defRPr/>
            </a:pPr>
            <a:r>
              <a:rPr lang="pl-PL" altLang="en-US" sz="1600" u="sng" kern="0" dirty="0" err="1">
                <a:solidFill>
                  <a:srgbClr val="000000"/>
                </a:solidFill>
                <a:cs typeface="Arial" panose="020B0604020202020204" pitchFamily="34" charset="0"/>
              </a:rPr>
              <a:t>Molecular</a:t>
            </a:r>
            <a:r>
              <a:rPr lang="pl-PL" altLang="en-US" sz="1600" u="sng" kern="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pl-PL" altLang="en-US" sz="1600" u="sng" kern="0" dirty="0" err="1">
                <a:solidFill>
                  <a:srgbClr val="000000"/>
                </a:solidFill>
                <a:cs typeface="Arial" panose="020B0604020202020204" pitchFamily="34" charset="0"/>
              </a:rPr>
              <a:t>Biology</a:t>
            </a:r>
            <a:endParaRPr lang="pl-PL" altLang="en-US" sz="1600" u="sng" kern="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365220" indent="-365220" defTabSz="973924">
              <a:spcBef>
                <a:spcPct val="20000"/>
              </a:spcBef>
              <a:buClr>
                <a:srgbClr val="FFFF00"/>
              </a:buClr>
              <a:buSzPct val="80000"/>
              <a:defRPr/>
            </a:pPr>
            <a:endParaRPr lang="pl-PL" altLang="en-US" sz="1600" u="sng" kern="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r>
              <a:rPr lang="pl-PL" sz="1600" dirty="0">
                <a:ea typeface="Times New Roman" panose="02020603050405020304" pitchFamily="18" charset="0"/>
              </a:rPr>
              <a:t>Agnieszka Zając, </a:t>
            </a:r>
            <a:r>
              <a:rPr lang="pl-PL" sz="1600" dirty="0" err="1">
                <a:ea typeface="Times New Roman" panose="02020603050405020304" pitchFamily="18" charset="0"/>
              </a:rPr>
              <a:t>MSc</a:t>
            </a:r>
            <a:endParaRPr lang="pl-PL" sz="1600" dirty="0">
              <a:ea typeface="Times New Roman" panose="02020603050405020304" pitchFamily="18" charset="0"/>
            </a:endParaRPr>
          </a:p>
          <a:p>
            <a:r>
              <a:rPr lang="pl-PL" sz="1600" dirty="0">
                <a:ea typeface="Times New Roman" panose="02020603050405020304" pitchFamily="18" charset="0"/>
              </a:rPr>
              <a:t>Klaudia Bobak, </a:t>
            </a:r>
            <a:r>
              <a:rPr lang="pl-PL" sz="1600" dirty="0" err="1">
                <a:ea typeface="Times New Roman" panose="02020603050405020304" pitchFamily="18" charset="0"/>
              </a:rPr>
              <a:t>MSc</a:t>
            </a:r>
            <a:endParaRPr lang="pl-PL" sz="1600" dirty="0">
              <a:ea typeface="Times New Roman" panose="02020603050405020304" pitchFamily="18" charset="0"/>
            </a:endParaRPr>
          </a:p>
          <a:p>
            <a:r>
              <a:rPr lang="pl-PL" sz="1600" dirty="0" err="1">
                <a:ea typeface="Times New Roman" panose="02020603050405020304" pitchFamily="18" charset="0"/>
              </a:rPr>
              <a:t>Mritunjoy</a:t>
            </a:r>
            <a:r>
              <a:rPr lang="pl-PL" sz="1600" dirty="0">
                <a:ea typeface="Times New Roman" panose="02020603050405020304" pitchFamily="18" charset="0"/>
              </a:rPr>
              <a:t> </a:t>
            </a:r>
            <a:r>
              <a:rPr lang="pl-PL" sz="1600" dirty="0" err="1">
                <a:ea typeface="Times New Roman" panose="02020603050405020304" pitchFamily="18" charset="0"/>
              </a:rPr>
              <a:t>Dey</a:t>
            </a:r>
            <a:r>
              <a:rPr lang="pl-PL" sz="1600" dirty="0">
                <a:ea typeface="Times New Roman" panose="02020603050405020304" pitchFamily="18" charset="0"/>
              </a:rPr>
              <a:t>, </a:t>
            </a:r>
            <a:r>
              <a:rPr lang="pl-PL" sz="1600" dirty="0" err="1">
                <a:ea typeface="Times New Roman" panose="02020603050405020304" pitchFamily="18" charset="0"/>
              </a:rPr>
              <a:t>MSc</a:t>
            </a:r>
            <a:endParaRPr lang="pl-PL" sz="1600" dirty="0">
              <a:ea typeface="Times New Roman" panose="02020603050405020304" pitchFamily="18" charset="0"/>
            </a:endParaRPr>
          </a:p>
        </p:txBody>
      </p:sp>
      <p:grpSp>
        <p:nvGrpSpPr>
          <p:cNvPr id="10" name="Grupa 9">
            <a:extLst>
              <a:ext uri="{FF2B5EF4-FFF2-40B4-BE49-F238E27FC236}">
                <a16:creationId xmlns:a16="http://schemas.microsoft.com/office/drawing/2014/main" id="{EFCF3E29-3B5C-CDCD-C0A8-E1E447A33706}"/>
              </a:ext>
            </a:extLst>
          </p:cNvPr>
          <p:cNvGrpSpPr/>
          <p:nvPr/>
        </p:nvGrpSpPr>
        <p:grpSpPr>
          <a:xfrm>
            <a:off x="9533536" y="134787"/>
            <a:ext cx="4448504" cy="2697097"/>
            <a:chOff x="3494401" y="245178"/>
            <a:chExt cx="3565730" cy="2218486"/>
          </a:xfrm>
        </p:grpSpPr>
        <p:pic>
          <p:nvPicPr>
            <p:cNvPr id="3074" name="Picture 2">
              <a:extLst>
                <a:ext uri="{FF2B5EF4-FFF2-40B4-BE49-F238E27FC236}">
                  <a16:creationId xmlns:a16="http://schemas.microsoft.com/office/drawing/2014/main" id="{759E3C2D-EC0E-1537-7550-05F266F215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6266" y="245178"/>
              <a:ext cx="1663865" cy="2218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pole tekstowe 7">
              <a:extLst>
                <a:ext uri="{FF2B5EF4-FFF2-40B4-BE49-F238E27FC236}">
                  <a16:creationId xmlns:a16="http://schemas.microsoft.com/office/drawing/2014/main" id="{96003455-5D77-65FD-B22B-8491EA314D38}"/>
                </a:ext>
              </a:extLst>
            </p:cNvPr>
            <p:cNvSpPr txBox="1"/>
            <p:nvPr/>
          </p:nvSpPr>
          <p:spPr>
            <a:xfrm>
              <a:off x="3494401" y="833594"/>
              <a:ext cx="1901866" cy="10885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000" b="1" i="0" dirty="0">
                  <a:solidFill>
                    <a:srgbClr val="06314D"/>
                  </a:solidFill>
                  <a:effectLst/>
                  <a:latin typeface="Jost"/>
                </a:rPr>
                <a:t>Prof. </a:t>
              </a:r>
              <a:r>
                <a:rPr lang="en-GB" sz="2000" b="1" i="0" dirty="0">
                  <a:solidFill>
                    <a:srgbClr val="06314D"/>
                  </a:solidFill>
                  <a:effectLst/>
                  <a:latin typeface="Jost"/>
                </a:rPr>
                <a:t>Anna </a:t>
              </a:r>
              <a:r>
                <a:rPr lang="en-GB" sz="2000" b="1" i="0" dirty="0" err="1">
                  <a:solidFill>
                    <a:srgbClr val="06314D"/>
                  </a:solidFill>
                  <a:effectLst/>
                  <a:latin typeface="Jost"/>
                </a:rPr>
                <a:t>Szumera-Ciećkiewicz</a:t>
              </a:r>
              <a:r>
                <a:rPr lang="pl-PL" sz="2000" b="1" i="0" dirty="0">
                  <a:solidFill>
                    <a:srgbClr val="06314D"/>
                  </a:solidFill>
                  <a:effectLst/>
                  <a:latin typeface="Jost"/>
                </a:rPr>
                <a:t> MD </a:t>
              </a:r>
              <a:r>
                <a:rPr lang="pl-PL" sz="2000" b="1" i="0" dirty="0" err="1">
                  <a:solidFill>
                    <a:srgbClr val="06314D"/>
                  </a:solidFill>
                  <a:effectLst/>
                  <a:latin typeface="Jost"/>
                </a:rPr>
                <a:t>PhD</a:t>
              </a:r>
              <a:endParaRPr lang="pl-PL" sz="2000" b="1" i="0" dirty="0">
                <a:solidFill>
                  <a:srgbClr val="06314D"/>
                </a:solidFill>
                <a:effectLst/>
                <a:latin typeface="Jost"/>
              </a:endParaRPr>
            </a:p>
            <a:p>
              <a:endParaRPr lang="pl-PL" sz="2000" b="1" dirty="0">
                <a:solidFill>
                  <a:srgbClr val="06314D"/>
                </a:solidFill>
                <a:latin typeface="Jost"/>
              </a:endParaRPr>
            </a:p>
            <a:p>
              <a:r>
                <a:rPr lang="pl-PL" sz="2000" b="1" dirty="0" err="1">
                  <a:solidFill>
                    <a:srgbClr val="06314D"/>
                  </a:solidFill>
                  <a:latin typeface="Jost"/>
                </a:rPr>
                <a:t>Biobank</a:t>
              </a:r>
              <a:r>
                <a:rPr lang="pl-PL" sz="2000" b="1" dirty="0">
                  <a:solidFill>
                    <a:srgbClr val="06314D"/>
                  </a:solidFill>
                  <a:latin typeface="Jost"/>
                </a:rPr>
                <a:t>, NIO-PIB</a:t>
              </a:r>
              <a:endParaRPr lang="en-US" sz="2000" b="1" dirty="0"/>
            </a:p>
          </p:txBody>
        </p:sp>
      </p:grpSp>
      <p:pic>
        <p:nvPicPr>
          <p:cNvPr id="3076" name="Picture 4" descr="CTOS 2023">
            <a:extLst>
              <a:ext uri="{FF2B5EF4-FFF2-40B4-BE49-F238E27FC236}">
                <a16:creationId xmlns:a16="http://schemas.microsoft.com/office/drawing/2014/main" id="{68E0595F-5E02-2E4B-E169-2166B83BE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782" y="63261"/>
            <a:ext cx="2157677" cy="2697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27F92F6B-0CA7-B785-C9E0-47364B3BD8E9}"/>
              </a:ext>
            </a:extLst>
          </p:cNvPr>
          <p:cNvSpPr txBox="1"/>
          <p:nvPr/>
        </p:nvSpPr>
        <p:spPr>
          <a:xfrm>
            <a:off x="2855330" y="499228"/>
            <a:ext cx="40623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Prof. Anna Czarnecka MD </a:t>
            </a:r>
            <a:r>
              <a:rPr lang="pl-PL" sz="2400" dirty="0" err="1"/>
              <a:t>PhD</a:t>
            </a:r>
            <a:r>
              <a:rPr lang="pl-PL" sz="2400" dirty="0"/>
              <a:t>, </a:t>
            </a:r>
            <a:r>
              <a:rPr lang="pl-PL" sz="2400" dirty="0" err="1"/>
              <a:t>supervisor</a:t>
            </a:r>
            <a:endParaRPr lang="en-GB" sz="2400" dirty="0"/>
          </a:p>
        </p:txBody>
      </p:sp>
      <p:grpSp>
        <p:nvGrpSpPr>
          <p:cNvPr id="12" name="Grupa 11">
            <a:extLst>
              <a:ext uri="{FF2B5EF4-FFF2-40B4-BE49-F238E27FC236}">
                <a16:creationId xmlns:a16="http://schemas.microsoft.com/office/drawing/2014/main" id="{8BA27755-06B9-4900-38DF-2441A47BB64E}"/>
              </a:ext>
            </a:extLst>
          </p:cNvPr>
          <p:cNvGrpSpPr/>
          <p:nvPr/>
        </p:nvGrpSpPr>
        <p:grpSpPr>
          <a:xfrm>
            <a:off x="14205036" y="291074"/>
            <a:ext cx="3143164" cy="2692462"/>
            <a:chOff x="14103712" y="1997046"/>
            <a:chExt cx="3143164" cy="2692462"/>
          </a:xfrm>
        </p:grpSpPr>
        <p:pic>
          <p:nvPicPr>
            <p:cNvPr id="4" name="Obraz 3">
              <a:extLst>
                <a:ext uri="{FF2B5EF4-FFF2-40B4-BE49-F238E27FC236}">
                  <a16:creationId xmlns:a16="http://schemas.microsoft.com/office/drawing/2014/main" id="{5E27BB9B-1438-69A0-F7A4-5E39DE3F0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r="48756"/>
            <a:stretch/>
          </p:blipFill>
          <p:spPr>
            <a:xfrm>
              <a:off x="14103712" y="2449034"/>
              <a:ext cx="2971800" cy="1120237"/>
            </a:xfrm>
            <a:prstGeom prst="rect">
              <a:avLst/>
            </a:prstGeom>
          </p:spPr>
        </p:pic>
        <p:sp>
          <p:nvSpPr>
            <p:cNvPr id="5" name="pole tekstowe 4">
              <a:extLst>
                <a:ext uri="{FF2B5EF4-FFF2-40B4-BE49-F238E27FC236}">
                  <a16:creationId xmlns:a16="http://schemas.microsoft.com/office/drawing/2014/main" id="{0BCE40E0-E080-2C35-9605-072F2EC334B6}"/>
                </a:ext>
              </a:extLst>
            </p:cNvPr>
            <p:cNvSpPr txBox="1"/>
            <p:nvPr/>
          </p:nvSpPr>
          <p:spPr>
            <a:xfrm>
              <a:off x="14275076" y="1997046"/>
              <a:ext cx="2971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0" i="0" dirty="0">
                  <a:solidFill>
                    <a:srgbClr val="212529"/>
                  </a:solidFill>
                  <a:effectLst/>
                  <a:latin typeface="Open Sans" panose="020B0606030504020204" pitchFamily="34" charset="0"/>
                </a:rPr>
                <a:t>dr Jakub </a:t>
              </a:r>
              <a:r>
                <a:rPr lang="en-GB" b="0" i="0" dirty="0" err="1">
                  <a:solidFill>
                    <a:srgbClr val="212529"/>
                  </a:solidFill>
                  <a:effectLst/>
                  <a:latin typeface="Open Sans" panose="020B0606030504020204" pitchFamily="34" charset="0"/>
                </a:rPr>
                <a:t>Piątkowski</a:t>
              </a:r>
              <a:endParaRPr lang="en-US" dirty="0"/>
            </a:p>
          </p:txBody>
        </p:sp>
        <p:pic>
          <p:nvPicPr>
            <p:cNvPr id="11" name="Obraz 10">
              <a:extLst>
                <a:ext uri="{FF2B5EF4-FFF2-40B4-BE49-F238E27FC236}">
                  <a16:creationId xmlns:a16="http://schemas.microsoft.com/office/drawing/2014/main" id="{97E03573-C45C-CD9E-30CE-A947F1F477A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51850"/>
            <a:stretch/>
          </p:blipFill>
          <p:spPr>
            <a:xfrm>
              <a:off x="14275076" y="3569271"/>
              <a:ext cx="2792354" cy="11202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716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081052E-39ED-57E9-89E9-59F7C96253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6500" y="4572000"/>
            <a:ext cx="14745970" cy="914400"/>
          </a:xfrm>
        </p:spPr>
        <p:txBody>
          <a:bodyPr/>
          <a:lstStyle/>
          <a:p>
            <a:r>
              <a:rPr lang="pl-PL" sz="6000" dirty="0" err="1"/>
              <a:t>Summary</a:t>
            </a:r>
            <a:r>
              <a:rPr lang="pl-PL" sz="6000" dirty="0"/>
              <a:t> of </a:t>
            </a:r>
            <a:r>
              <a:rPr lang="pl-PL" sz="6000" dirty="0" err="1"/>
              <a:t>achievements</a:t>
            </a:r>
            <a:endParaRPr lang="en-US" sz="6000" dirty="0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5456242-0A57-B08F-8F4E-1CDC93AE6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9C9B2-B387-4E73-8A4D-4CB44C8C536B}" type="datetime1">
              <a:rPr lang="pl-PL" smtClean="0"/>
              <a:t>09.05.2025</a:t>
            </a:fld>
            <a:endParaRPr lang="en-US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4BB31873-7103-A040-A7D5-A87E323489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12700" algn="l">
              <a:lnSpc>
                <a:spcPts val="1925"/>
              </a:lnSpc>
            </a:pPr>
            <a:r>
              <a:rPr lang="pl-PL"/>
              <a:t>Strona </a:t>
            </a:r>
            <a:fld id="{B6F15528-21DE-4FAA-801E-634DDDAF4B2B}" type="slidenum">
              <a:rPr smtClean="0"/>
              <a:pPr marL="12700" algn="l">
                <a:lnSpc>
                  <a:spcPts val="1925"/>
                </a:lnSpc>
              </a:pPr>
              <a:t>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28746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14B9322-19CF-4AE6-F303-E36A350E9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800" dirty="0" err="1"/>
              <a:t>Achievements</a:t>
            </a:r>
            <a:r>
              <a:rPr lang="pl-PL" sz="4800" dirty="0"/>
              <a:t>: </a:t>
            </a:r>
            <a:r>
              <a:rPr lang="pl-PL" sz="4800" dirty="0" err="1"/>
              <a:t>October</a:t>
            </a:r>
            <a:r>
              <a:rPr lang="pl-PL" sz="4800" dirty="0"/>
              <a:t> 2024 – </a:t>
            </a:r>
            <a:r>
              <a:rPr lang="pl-PL" sz="4800" dirty="0" err="1"/>
              <a:t>April</a:t>
            </a:r>
            <a:r>
              <a:rPr lang="pl-PL" sz="4800" dirty="0"/>
              <a:t> 2025</a:t>
            </a:r>
            <a:endParaRPr lang="en-US" sz="4800" dirty="0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E5D95BA-5131-9800-1E33-B3C744851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B97CA-3797-4908-8C3B-7CF5F358AF27}" type="datetime1">
              <a:rPr lang="pl-PL" smtClean="0"/>
              <a:t>09.05.2025</a:t>
            </a:fld>
            <a:endParaRPr lang="en-US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ED22CC53-038F-8FB0-737E-2B02A9D521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12700" algn="l">
              <a:lnSpc>
                <a:spcPts val="1925"/>
              </a:lnSpc>
            </a:pPr>
            <a:r>
              <a:rPr lang="pl-PL"/>
              <a:t>Strona </a:t>
            </a:r>
            <a:fld id="{B6F15528-21DE-4FAA-801E-634DDDAF4B2B}" type="slidenum">
              <a:rPr smtClean="0"/>
              <a:pPr marL="12700" algn="l">
                <a:lnSpc>
                  <a:spcPts val="1925"/>
                </a:lnSpc>
              </a:pPr>
              <a:t>3</a:t>
            </a:fld>
            <a:endParaRPr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B444764A-A213-DB66-7474-EC77A4C97F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4300" y="1138198"/>
            <a:ext cx="7315834" cy="2034716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E267158A-284A-7F76-AB4E-D13E7C67191F}"/>
              </a:ext>
            </a:extLst>
          </p:cNvPr>
          <p:cNvSpPr txBox="1"/>
          <p:nvPr/>
        </p:nvSpPr>
        <p:spPr>
          <a:xfrm>
            <a:off x="71584" y="2979224"/>
            <a:ext cx="91474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err="1"/>
              <a:t>Internship</a:t>
            </a:r>
            <a:r>
              <a:rPr lang="pl-PL" sz="2800" dirty="0"/>
              <a:t>: </a:t>
            </a:r>
          </a:p>
          <a:p>
            <a:r>
              <a:rPr lang="pl-PL" sz="2000" dirty="0"/>
              <a:t>24th March – 7th </a:t>
            </a:r>
            <a:r>
              <a:rPr lang="pl-PL" sz="2000" dirty="0" err="1"/>
              <a:t>April</a:t>
            </a:r>
            <a:r>
              <a:rPr lang="pl-PL" sz="2000" dirty="0"/>
              <a:t> 2025, </a:t>
            </a:r>
            <a:r>
              <a:rPr lang="pl-PL" sz="2000" dirty="0" err="1"/>
              <a:t>at</a:t>
            </a:r>
            <a:r>
              <a:rPr lang="pl-PL" sz="2000" dirty="0"/>
              <a:t> the </a:t>
            </a:r>
            <a:r>
              <a:rPr lang="pl-PL" sz="2000" dirty="0" err="1"/>
              <a:t>Netherlands</a:t>
            </a:r>
            <a:r>
              <a:rPr lang="pl-PL" sz="2000" dirty="0"/>
              <a:t> </a:t>
            </a:r>
            <a:r>
              <a:rPr lang="pl-PL" sz="2000" dirty="0" err="1"/>
              <a:t>Cancer</a:t>
            </a:r>
            <a:r>
              <a:rPr lang="pl-PL" sz="2000" dirty="0"/>
              <a:t> </a:t>
            </a:r>
            <a:r>
              <a:rPr lang="pl-PL" sz="2000" dirty="0" err="1"/>
              <a:t>Institute</a:t>
            </a:r>
            <a:r>
              <a:rPr lang="pl-PL" sz="2000" dirty="0"/>
              <a:t>, Prof. Christian </a:t>
            </a:r>
            <a:r>
              <a:rPr lang="pl-PL" sz="2000" dirty="0" err="1"/>
              <a:t>Blank’s</a:t>
            </a:r>
            <a:r>
              <a:rPr lang="pl-PL" sz="2000" dirty="0"/>
              <a:t> Team and the Melanoma </a:t>
            </a:r>
            <a:r>
              <a:rPr lang="pl-PL" sz="2000" dirty="0" err="1"/>
              <a:t>Working</a:t>
            </a:r>
            <a:r>
              <a:rPr lang="pl-PL" sz="2000" dirty="0"/>
              <a:t> </a:t>
            </a:r>
            <a:r>
              <a:rPr lang="pl-PL" sz="2000" dirty="0" err="1"/>
              <a:t>Group</a:t>
            </a:r>
            <a:r>
              <a:rPr lang="pl-PL" sz="2000" dirty="0"/>
              <a:t> (</a:t>
            </a:r>
            <a:r>
              <a:rPr lang="pl-PL" sz="2000" dirty="0" err="1"/>
              <a:t>acknowledgements</a:t>
            </a:r>
            <a:r>
              <a:rPr lang="pl-PL" sz="2000" dirty="0"/>
              <a:t> to </a:t>
            </a:r>
            <a:r>
              <a:rPr lang="pl-PL" sz="2000" dirty="0" err="1"/>
              <a:t>Minke</a:t>
            </a:r>
            <a:r>
              <a:rPr lang="pl-PL" sz="2000" dirty="0"/>
              <a:t> Lucas and Prof. Christian Blank!)</a:t>
            </a:r>
            <a:endParaRPr lang="en-US" sz="2800" dirty="0"/>
          </a:p>
        </p:txBody>
      </p:sp>
      <p:pic>
        <p:nvPicPr>
          <p:cNvPr id="2050" name="Picture 2" descr="NKI - The Netherlands Cancer Institute | EU-LIFE">
            <a:extLst>
              <a:ext uri="{FF2B5EF4-FFF2-40B4-BE49-F238E27FC236}">
                <a16:creationId xmlns:a16="http://schemas.microsoft.com/office/drawing/2014/main" id="{2E371E52-7D39-D9D0-DA50-6AEE0235C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8418" y="3180962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770A638E-D1A5-1053-6A7D-E480FCF66771}"/>
              </a:ext>
            </a:extLst>
          </p:cNvPr>
          <p:cNvSpPr txBox="1"/>
          <p:nvPr/>
        </p:nvSpPr>
        <p:spPr>
          <a:xfrm>
            <a:off x="139702" y="4376838"/>
            <a:ext cx="1329309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err="1"/>
              <a:t>Conferences</a:t>
            </a:r>
            <a:r>
              <a:rPr lang="pl-PL" sz="2400" b="1" dirty="0"/>
              <a:t>:</a:t>
            </a:r>
          </a:p>
          <a:p>
            <a:endParaRPr lang="pl-PL" dirty="0"/>
          </a:p>
          <a:p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ESTRO 2025</a:t>
            </a:r>
          </a:p>
          <a:p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1. 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Outcomes of stereotactic radiotherapy as first-line local treatment of melanoma patients with brain</a:t>
            </a: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metastases</a:t>
            </a: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pl-PL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(co-</a:t>
            </a:r>
            <a:r>
              <a:rPr lang="pl-PL" sz="18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author</a:t>
            </a:r>
            <a:r>
              <a:rPr lang="pl-PL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)</a:t>
            </a:r>
            <a:endParaRPr lang="en-US" dirty="0"/>
          </a:p>
          <a:p>
            <a:endParaRPr lang="pl-PL" dirty="0"/>
          </a:p>
          <a:p>
            <a:r>
              <a:rPr lang="pl-PL" dirty="0"/>
              <a:t>16th </a:t>
            </a:r>
            <a:r>
              <a:rPr lang="pl-PL" dirty="0" err="1"/>
              <a:t>international</a:t>
            </a:r>
            <a:r>
              <a:rPr lang="pl-PL" dirty="0"/>
              <a:t> </a:t>
            </a:r>
            <a:r>
              <a:rPr lang="pl-PL" dirty="0" err="1"/>
              <a:t>conference</a:t>
            </a:r>
            <a:r>
              <a:rPr lang="pl-PL" dirty="0"/>
              <a:t> of </a:t>
            </a:r>
            <a:r>
              <a:rPr lang="pl-PL" dirty="0" err="1"/>
              <a:t>contemporary</a:t>
            </a:r>
            <a:r>
              <a:rPr lang="pl-PL" dirty="0"/>
              <a:t> </a:t>
            </a:r>
            <a:r>
              <a:rPr lang="pl-PL" dirty="0" err="1"/>
              <a:t>oncology</a:t>
            </a:r>
            <a:endParaRPr lang="pl-PL" dirty="0"/>
          </a:p>
          <a:p>
            <a:pPr marL="342900" indent="-342900">
              <a:buAutoNum type="arabicPeriod"/>
            </a:pPr>
            <a:r>
              <a:rPr lang="pl-PL" i="0" dirty="0">
                <a:solidFill>
                  <a:srgbClr val="222222"/>
                </a:solidFill>
                <a:effectLst/>
                <a:latin typeface="TRegular"/>
              </a:rPr>
              <a:t>Polskie wyniki leczenia </a:t>
            </a:r>
            <a:r>
              <a:rPr lang="pl-PL" i="0" dirty="0" err="1">
                <a:solidFill>
                  <a:srgbClr val="222222"/>
                </a:solidFill>
                <a:effectLst/>
                <a:latin typeface="TRegular"/>
              </a:rPr>
              <a:t>iBRAF+MEK</a:t>
            </a:r>
            <a:r>
              <a:rPr lang="pl-PL" i="0" dirty="0">
                <a:solidFill>
                  <a:srgbClr val="222222"/>
                </a:solidFill>
                <a:effectLst/>
                <a:latin typeface="TRegular"/>
              </a:rPr>
              <a:t> u chorych na zaawansowanego czerniaka </a:t>
            </a:r>
            <a:r>
              <a:rPr lang="pl-PL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(co-</a:t>
            </a:r>
            <a:r>
              <a:rPr lang="pl-PL" sz="18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author</a:t>
            </a:r>
            <a:r>
              <a:rPr lang="pl-PL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)</a:t>
            </a:r>
          </a:p>
          <a:p>
            <a:pPr marL="342900" indent="-342900">
              <a:buAutoNum type="arabicPeriod"/>
            </a:pPr>
            <a:endParaRPr lang="pl-PL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GB" i="0" dirty="0">
                <a:solidFill>
                  <a:srgbClr val="1C1C1C"/>
                </a:solidFill>
                <a:effectLst/>
                <a:latin typeface="Source Sans Pro" panose="020B0503030403020204" pitchFamily="34" charset="0"/>
              </a:rPr>
              <a:t>21st EADO Congress &amp; 11th World Congress of Melanoma</a:t>
            </a:r>
            <a:endParaRPr lang="pl-PL" i="0" dirty="0">
              <a:solidFill>
                <a:srgbClr val="1C1C1C"/>
              </a:solidFill>
              <a:effectLst/>
              <a:latin typeface="Source Sans Pro" panose="020B0503030403020204" pitchFamily="34" charset="0"/>
            </a:endParaRPr>
          </a:p>
          <a:p>
            <a:pPr marL="342900" indent="-342900">
              <a:buAutoNum type="arabicPeriod"/>
            </a:pPr>
            <a:r>
              <a:rPr lang="en-GB" dirty="0"/>
              <a:t>Treatment with avelumab of patients with inoperable and metastatic Merkel cell carcinoma: the results of </a:t>
            </a:r>
            <a:r>
              <a:rPr lang="en-GB" dirty="0" err="1"/>
              <a:t>multicenter</a:t>
            </a:r>
            <a:r>
              <a:rPr lang="en-GB" dirty="0"/>
              <a:t> study</a:t>
            </a:r>
            <a:r>
              <a:rPr lang="pl-PL" dirty="0"/>
              <a:t> (co-</a:t>
            </a:r>
            <a:r>
              <a:rPr lang="pl-PL" dirty="0" err="1"/>
              <a:t>author</a:t>
            </a:r>
            <a:r>
              <a:rPr lang="pl-PL" dirty="0"/>
              <a:t>)</a:t>
            </a:r>
          </a:p>
          <a:p>
            <a:pPr marL="342900" indent="-342900">
              <a:buAutoNum type="arabicPeriod"/>
            </a:pPr>
            <a:r>
              <a:rPr lang="en-GB" dirty="0" err="1"/>
              <a:t>Deescalation</a:t>
            </a:r>
            <a:r>
              <a:rPr lang="en-GB" dirty="0"/>
              <a:t> of immunotherapy in metastatic melanoma patients with scheduled drug holidays</a:t>
            </a:r>
            <a:r>
              <a:rPr lang="pl-PL" dirty="0"/>
              <a:t> (co-</a:t>
            </a:r>
            <a:r>
              <a:rPr lang="pl-PL" dirty="0" err="1"/>
              <a:t>author</a:t>
            </a:r>
            <a:r>
              <a:rPr lang="pl-PL" dirty="0"/>
              <a:t>)</a:t>
            </a:r>
          </a:p>
          <a:p>
            <a:pPr marL="342900" indent="-342900">
              <a:buAutoNum type="arabicPeriod"/>
            </a:pPr>
            <a:r>
              <a:rPr lang="en-GB" dirty="0"/>
              <a:t>The Efficacy of Encorafenib with Binimetinib in the Treatment of Patients with Advanced Melanoma - Real-world Evidence</a:t>
            </a:r>
            <a:r>
              <a:rPr lang="pl-PL" dirty="0"/>
              <a:t> (co-</a:t>
            </a:r>
            <a:r>
              <a:rPr lang="pl-PL" dirty="0" err="1"/>
              <a:t>author</a:t>
            </a:r>
            <a:r>
              <a:rPr lang="pl-PL" dirty="0"/>
              <a:t>)</a:t>
            </a:r>
          </a:p>
          <a:p>
            <a:pPr marL="342900" indent="-342900">
              <a:buAutoNum type="arabicPeriod"/>
            </a:pPr>
            <a:endParaRPr lang="pl-PL" sz="1800" kern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+mn-ea"/>
              <a:cs typeface="+mn-cs"/>
            </a:endParaRPr>
          </a:p>
          <a:p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VI Kongres Onkologii Polskiej</a:t>
            </a:r>
          </a:p>
          <a:p>
            <a:pPr marL="342900" indent="-342900">
              <a:buAutoNum type="arabicPeriod"/>
            </a:pP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Leczenie zaawansowanego raka płaskonabłonkowego skóry </a:t>
            </a:r>
            <a:r>
              <a:rPr lang="pl-PL" dirty="0" err="1">
                <a:solidFill>
                  <a:srgbClr val="000000"/>
                </a:solidFill>
                <a:latin typeface="Calibri" panose="020F0502020204030204" pitchFamily="34" charset="0"/>
              </a:rPr>
              <a:t>cemiplimabem</a:t>
            </a: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- wyniki badania wieloośrodkowego </a:t>
            </a:r>
            <a:r>
              <a:rPr lang="pl-PL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(co-</a:t>
            </a:r>
            <a:r>
              <a:rPr lang="pl-PL" sz="18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author</a:t>
            </a:r>
            <a:r>
              <a:rPr lang="pl-PL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)</a:t>
            </a:r>
            <a:endParaRPr lang="pl-PL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AutoNum type="arabicPeriod"/>
            </a:pPr>
            <a:r>
              <a:rPr lang="pl-PL" dirty="0"/>
              <a:t>Skuteczność </a:t>
            </a:r>
            <a:r>
              <a:rPr lang="pl-PL" dirty="0" err="1"/>
              <a:t>dabrafenibu</a:t>
            </a:r>
            <a:r>
              <a:rPr lang="pl-PL" dirty="0"/>
              <a:t> z </a:t>
            </a:r>
            <a:r>
              <a:rPr lang="pl-PL" dirty="0" err="1"/>
              <a:t>trametynibem</a:t>
            </a:r>
            <a:r>
              <a:rPr lang="pl-PL" dirty="0"/>
              <a:t> w leczeniu pierwszej, drugiej i trzeciej linii chorych na zaawansowanego czerniaka </a:t>
            </a:r>
            <a:r>
              <a:rPr lang="pl-PL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(co-</a:t>
            </a:r>
            <a:r>
              <a:rPr lang="pl-PL" sz="18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author</a:t>
            </a:r>
            <a:r>
              <a:rPr lang="pl-PL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)</a:t>
            </a:r>
            <a:endParaRPr lang="pl-PL" dirty="0"/>
          </a:p>
          <a:p>
            <a:pPr marL="342900" indent="-342900">
              <a:buAutoNum type="arabicPeriod"/>
            </a:pPr>
            <a:r>
              <a:rPr lang="pl-PL" dirty="0"/>
              <a:t>Wakacje terapeutyczne podczas immunoterapii pacjentów z zaawansowanym i przerzutowym czerniakiem skóry </a:t>
            </a:r>
            <a:r>
              <a:rPr lang="pl-PL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(co-</a:t>
            </a:r>
            <a:r>
              <a:rPr lang="pl-PL" sz="18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author</a:t>
            </a:r>
            <a:r>
              <a:rPr lang="pl-PL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)</a:t>
            </a:r>
          </a:p>
          <a:p>
            <a:endParaRPr lang="pl-PL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D011A659-63BD-66DC-2B7A-D96A86EDB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3866" y="4820288"/>
            <a:ext cx="2667000" cy="1583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7E7AF1CB-D21B-ABA5-A2D5-DB890AD0E4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31199" y="8606980"/>
            <a:ext cx="4117001" cy="725247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BE90B83A-05C4-3F3A-9B7F-2485C310880E}"/>
              </a:ext>
            </a:extLst>
          </p:cNvPr>
          <p:cNvSpPr txBox="1"/>
          <p:nvPr/>
        </p:nvSpPr>
        <p:spPr>
          <a:xfrm>
            <a:off x="232318" y="1827474"/>
            <a:ext cx="3717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/>
              <a:t>Full-</a:t>
            </a:r>
            <a:r>
              <a:rPr lang="pl-PL" sz="2800" b="1" dirty="0" err="1"/>
              <a:t>text</a:t>
            </a:r>
            <a:r>
              <a:rPr lang="pl-PL" sz="2800" b="1" dirty="0"/>
              <a:t> </a:t>
            </a:r>
            <a:r>
              <a:rPr lang="pl-PL" sz="2800" b="1" dirty="0" err="1"/>
              <a:t>publications</a:t>
            </a:r>
            <a:r>
              <a:rPr lang="pl-PL" sz="2800" b="1" dirty="0"/>
              <a:t>:</a:t>
            </a:r>
            <a:endParaRPr lang="en-US" sz="2800" b="1" dirty="0"/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EDC8D82A-F75E-FC43-31A0-A82EEDDA49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02223" y="6503710"/>
            <a:ext cx="2382334" cy="1722611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5C99C585-05DC-590F-90B6-21A8E38DF0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08173" y="5701100"/>
            <a:ext cx="4117001" cy="1062452"/>
          </a:xfrm>
          <a:prstGeom prst="rect">
            <a:avLst/>
          </a:prstGeom>
        </p:spPr>
      </p:pic>
      <p:pic>
        <p:nvPicPr>
          <p:cNvPr id="2054" name="Picture 6" descr="Minke Lucas - Oncologie Vandaag">
            <a:extLst>
              <a:ext uri="{FF2B5EF4-FFF2-40B4-BE49-F238E27FC236}">
                <a16:creationId xmlns:a16="http://schemas.microsoft.com/office/drawing/2014/main" id="{DAD8EA72-C6CB-3D1C-93F0-C0237074D6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44" r="26128"/>
          <a:stretch/>
        </p:blipFill>
        <p:spPr bwMode="auto">
          <a:xfrm>
            <a:off x="12899133" y="3167107"/>
            <a:ext cx="1227433" cy="127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hristian Blank - Leiden University">
            <a:extLst>
              <a:ext uri="{FF2B5EF4-FFF2-40B4-BE49-F238E27FC236}">
                <a16:creationId xmlns:a16="http://schemas.microsoft.com/office/drawing/2014/main" id="{641F2482-AB71-0375-7857-1FBCED79A7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6" t="4363" r="18767" b="14871"/>
          <a:stretch/>
        </p:blipFill>
        <p:spPr bwMode="auto">
          <a:xfrm>
            <a:off x="14282596" y="3167107"/>
            <a:ext cx="1274075" cy="1279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6427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090B79-946E-7698-1FF2-9D0827BDE4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E53DED2-FC4C-CB44-2657-D2EDBF2FDA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6500" y="4572000"/>
            <a:ext cx="14745970" cy="914400"/>
          </a:xfrm>
        </p:spPr>
        <p:txBody>
          <a:bodyPr/>
          <a:lstStyle/>
          <a:p>
            <a:r>
              <a:rPr lang="pl-PL" sz="6000" dirty="0"/>
              <a:t>Update on the </a:t>
            </a:r>
            <a:r>
              <a:rPr lang="pl-PL" sz="6000" dirty="0" err="1"/>
              <a:t>research</a:t>
            </a:r>
            <a:r>
              <a:rPr lang="pl-PL" sz="6000" dirty="0"/>
              <a:t> </a:t>
            </a:r>
            <a:r>
              <a:rPr lang="pl-PL" sz="6000" dirty="0" err="1"/>
              <a:t>project</a:t>
            </a:r>
            <a:r>
              <a:rPr lang="pl-PL" sz="6000" dirty="0"/>
              <a:t> status</a:t>
            </a:r>
            <a:endParaRPr lang="en-US" sz="6000" dirty="0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1CA14D3-94A2-759D-54DC-40E8EB21E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9C9B2-B387-4E73-8A4D-4CB44C8C536B}" type="datetime1">
              <a:rPr lang="pl-PL" smtClean="0"/>
              <a:t>09.05.2025</a:t>
            </a:fld>
            <a:endParaRPr lang="en-US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3C7C743B-7B86-E3A7-ACBD-B27FCBE127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12700" algn="l">
              <a:lnSpc>
                <a:spcPts val="1925"/>
              </a:lnSpc>
            </a:pPr>
            <a:r>
              <a:rPr lang="pl-PL"/>
              <a:t>Strona </a:t>
            </a:r>
            <a:fld id="{B6F15528-21DE-4FAA-801E-634DDDAF4B2B}" type="slidenum">
              <a:rPr smtClean="0"/>
              <a:pPr marL="12700" algn="l">
                <a:lnSpc>
                  <a:spcPts val="1925"/>
                </a:lnSpc>
              </a:pPr>
              <a:t>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07069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8FCDDF4-4143-7A8F-160B-3335B99EB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800" dirty="0" err="1"/>
              <a:t>Background</a:t>
            </a:r>
            <a:endParaRPr lang="en-US" sz="4800" dirty="0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EFDF9671-72B0-22B3-B0D5-D83E77BA3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E9061-655D-44B9-9414-A40F63189CBD}" type="datetime1">
              <a:rPr lang="pl-PL" smtClean="0"/>
              <a:t>09.05.2025</a:t>
            </a:fld>
            <a:endParaRPr lang="en-US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C49D012-365C-CF42-57B8-F15B07F671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12700" algn="l">
              <a:lnSpc>
                <a:spcPts val="1925"/>
              </a:lnSpc>
            </a:pPr>
            <a:r>
              <a:rPr lang="pl-PL"/>
              <a:t>Strona </a:t>
            </a:r>
            <a:fld id="{B6F15528-21DE-4FAA-801E-634DDDAF4B2B}" type="slidenum">
              <a:rPr smtClean="0"/>
              <a:pPr marL="12700" algn="l">
                <a:lnSpc>
                  <a:spcPts val="1925"/>
                </a:lnSpc>
              </a:pPr>
              <a:t>5</a:t>
            </a:fld>
            <a:endParaRPr dirty="0"/>
          </a:p>
        </p:txBody>
      </p:sp>
      <p:grpSp>
        <p:nvGrpSpPr>
          <p:cNvPr id="14" name="Grupa 13">
            <a:extLst>
              <a:ext uri="{FF2B5EF4-FFF2-40B4-BE49-F238E27FC236}">
                <a16:creationId xmlns:a16="http://schemas.microsoft.com/office/drawing/2014/main" id="{5AB7DAFC-22AB-8222-5DFA-D7AF3AA5706F}"/>
              </a:ext>
            </a:extLst>
          </p:cNvPr>
          <p:cNvGrpSpPr/>
          <p:nvPr/>
        </p:nvGrpSpPr>
        <p:grpSpPr>
          <a:xfrm>
            <a:off x="596010" y="1905000"/>
            <a:ext cx="10150603" cy="4658244"/>
            <a:chOff x="596010" y="1905000"/>
            <a:chExt cx="10150603" cy="4658244"/>
          </a:xfrm>
        </p:grpSpPr>
        <p:grpSp>
          <p:nvGrpSpPr>
            <p:cNvPr id="5" name="Grupa 4">
              <a:extLst>
                <a:ext uri="{FF2B5EF4-FFF2-40B4-BE49-F238E27FC236}">
                  <a16:creationId xmlns:a16="http://schemas.microsoft.com/office/drawing/2014/main" id="{F8D36BB7-614F-6D7B-724A-CDD1FA9FAEDF}"/>
                </a:ext>
              </a:extLst>
            </p:cNvPr>
            <p:cNvGrpSpPr/>
            <p:nvPr/>
          </p:nvGrpSpPr>
          <p:grpSpPr>
            <a:xfrm>
              <a:off x="596010" y="2820635"/>
              <a:ext cx="8699242" cy="3742609"/>
              <a:chOff x="1271016" y="2969087"/>
              <a:chExt cx="8699242" cy="3742609"/>
            </a:xfrm>
          </p:grpSpPr>
          <p:pic>
            <p:nvPicPr>
              <p:cNvPr id="6" name="Picture 4">
                <a:extLst>
                  <a:ext uri="{FF2B5EF4-FFF2-40B4-BE49-F238E27FC236}">
                    <a16:creationId xmlns:a16="http://schemas.microsoft.com/office/drawing/2014/main" id="{34E2317B-FE45-1C04-04CA-9886BFA973F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894" t="1332" r="2203" b="74267"/>
              <a:stretch/>
            </p:blipFill>
            <p:spPr bwMode="auto">
              <a:xfrm>
                <a:off x="1271016" y="3118104"/>
                <a:ext cx="8699242" cy="35935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Owal 6">
                <a:extLst>
                  <a:ext uri="{FF2B5EF4-FFF2-40B4-BE49-F238E27FC236}">
                    <a16:creationId xmlns:a16="http://schemas.microsoft.com/office/drawing/2014/main" id="{0C0AE4F8-E018-EBD7-221B-184DE7D6EC93}"/>
                  </a:ext>
                </a:extLst>
              </p:cNvPr>
              <p:cNvSpPr/>
              <p:nvPr/>
            </p:nvSpPr>
            <p:spPr>
              <a:xfrm rot="20488602">
                <a:off x="2203398" y="2969087"/>
                <a:ext cx="1064046" cy="1687701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8" name="Obraz 7">
              <a:extLst>
                <a:ext uri="{FF2B5EF4-FFF2-40B4-BE49-F238E27FC236}">
                  <a16:creationId xmlns:a16="http://schemas.microsoft.com/office/drawing/2014/main" id="{5AABB3B3-4F6E-F7F0-813D-BDE07FCF4A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14043" y="1905000"/>
              <a:ext cx="5432570" cy="1916600"/>
            </a:xfrm>
            <a:prstGeom prst="rect">
              <a:avLst/>
            </a:prstGeom>
          </p:spPr>
        </p:pic>
      </p:grpSp>
      <p:grpSp>
        <p:nvGrpSpPr>
          <p:cNvPr id="15" name="Grupa 14">
            <a:extLst>
              <a:ext uri="{FF2B5EF4-FFF2-40B4-BE49-F238E27FC236}">
                <a16:creationId xmlns:a16="http://schemas.microsoft.com/office/drawing/2014/main" id="{E9DF417C-4B86-B39F-FDE9-59C60B87BD1F}"/>
              </a:ext>
            </a:extLst>
          </p:cNvPr>
          <p:cNvGrpSpPr/>
          <p:nvPr/>
        </p:nvGrpSpPr>
        <p:grpSpPr>
          <a:xfrm>
            <a:off x="8070226" y="4814561"/>
            <a:ext cx="9277974" cy="4176122"/>
            <a:chOff x="8070226" y="4814561"/>
            <a:chExt cx="9277974" cy="4176122"/>
          </a:xfrm>
        </p:grpSpPr>
        <p:pic>
          <p:nvPicPr>
            <p:cNvPr id="9" name="Obraz 8">
              <a:extLst>
                <a:ext uri="{FF2B5EF4-FFF2-40B4-BE49-F238E27FC236}">
                  <a16:creationId xmlns:a16="http://schemas.microsoft.com/office/drawing/2014/main" id="{DDA42F82-F8F2-F19D-975B-CBF7FEEC1B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r="2717"/>
            <a:stretch/>
          </p:blipFill>
          <p:spPr>
            <a:xfrm>
              <a:off x="10238256" y="4814561"/>
              <a:ext cx="7109944" cy="3566469"/>
            </a:xfrm>
            <a:prstGeom prst="rect">
              <a:avLst/>
            </a:prstGeom>
          </p:spPr>
        </p:pic>
        <p:sp>
          <p:nvSpPr>
            <p:cNvPr id="10" name="pole tekstowe 9">
              <a:extLst>
                <a:ext uri="{FF2B5EF4-FFF2-40B4-BE49-F238E27FC236}">
                  <a16:creationId xmlns:a16="http://schemas.microsoft.com/office/drawing/2014/main" id="{BE9950E1-C8A6-BA1E-8F63-141ABDCF6B59}"/>
                </a:ext>
              </a:extLst>
            </p:cNvPr>
            <p:cNvSpPr txBox="1"/>
            <p:nvPr/>
          </p:nvSpPr>
          <p:spPr>
            <a:xfrm>
              <a:off x="12267132" y="5319853"/>
              <a:ext cx="30521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/>
                <a:t>Brain </a:t>
              </a:r>
              <a:r>
                <a:rPr lang="pl-PL" sz="2400" dirty="0" err="1"/>
                <a:t>metastases</a:t>
              </a:r>
              <a:r>
                <a:rPr lang="pl-PL" sz="2400" dirty="0"/>
                <a:t>:</a:t>
              </a:r>
              <a:endParaRPr lang="en-US" sz="2400" dirty="0"/>
            </a:p>
          </p:txBody>
        </p:sp>
        <p:sp>
          <p:nvSpPr>
            <p:cNvPr id="11" name="pole tekstowe 10">
              <a:extLst>
                <a:ext uri="{FF2B5EF4-FFF2-40B4-BE49-F238E27FC236}">
                  <a16:creationId xmlns:a16="http://schemas.microsoft.com/office/drawing/2014/main" id="{9A6DD7A1-6B82-084F-193C-FCFA6091BDCD}"/>
                </a:ext>
              </a:extLst>
            </p:cNvPr>
            <p:cNvSpPr txBox="1"/>
            <p:nvPr/>
          </p:nvSpPr>
          <p:spPr>
            <a:xfrm>
              <a:off x="12899644" y="6156132"/>
              <a:ext cx="22955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b="1" dirty="0">
                  <a:solidFill>
                    <a:srgbClr val="70AAE7"/>
                  </a:solidFill>
                </a:rPr>
                <a:t>NO</a:t>
              </a:r>
              <a:endParaRPr lang="en-US" sz="2400" b="1" dirty="0">
                <a:solidFill>
                  <a:srgbClr val="70AAE7"/>
                </a:solidFill>
              </a:endParaRPr>
            </a:p>
          </p:txBody>
        </p:sp>
        <p:sp>
          <p:nvSpPr>
            <p:cNvPr id="12" name="pole tekstowe 11">
              <a:extLst>
                <a:ext uri="{FF2B5EF4-FFF2-40B4-BE49-F238E27FC236}">
                  <a16:creationId xmlns:a16="http://schemas.microsoft.com/office/drawing/2014/main" id="{46FD5C0C-C3D2-3535-B120-86B6BAF7A08A}"/>
                </a:ext>
              </a:extLst>
            </p:cNvPr>
            <p:cNvSpPr txBox="1"/>
            <p:nvPr/>
          </p:nvSpPr>
          <p:spPr>
            <a:xfrm>
              <a:off x="13158724" y="7100869"/>
              <a:ext cx="22955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b="1" dirty="0">
                  <a:solidFill>
                    <a:srgbClr val="D93A5B"/>
                  </a:solidFill>
                </a:rPr>
                <a:t>YES</a:t>
              </a:r>
              <a:endParaRPr lang="en-US" sz="2400" b="1" dirty="0">
                <a:solidFill>
                  <a:srgbClr val="D93A5B"/>
                </a:solidFill>
              </a:endParaRPr>
            </a:p>
          </p:txBody>
        </p:sp>
        <p:pic>
          <p:nvPicPr>
            <p:cNvPr id="13" name="Obraz 12">
              <a:extLst>
                <a:ext uri="{FF2B5EF4-FFF2-40B4-BE49-F238E27FC236}">
                  <a16:creationId xmlns:a16="http://schemas.microsoft.com/office/drawing/2014/main" id="{D1803E76-D82C-E0E0-A556-D676D9253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70226" y="8381030"/>
              <a:ext cx="5601185" cy="6096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6661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6BA7B24-2DFB-DE43-4521-A0B406C4B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800" dirty="0" err="1"/>
              <a:t>Summary</a:t>
            </a:r>
            <a:r>
              <a:rPr lang="pl-PL" sz="4800" dirty="0"/>
              <a:t> of the </a:t>
            </a:r>
            <a:r>
              <a:rPr lang="pl-PL" sz="4800" dirty="0" err="1"/>
              <a:t>study</a:t>
            </a:r>
            <a:r>
              <a:rPr lang="pl-PL" sz="4800" dirty="0"/>
              <a:t> </a:t>
            </a:r>
            <a:r>
              <a:rPr lang="pl-PL" sz="4800" dirty="0" err="1"/>
              <a:t>objectives</a:t>
            </a:r>
            <a:endParaRPr lang="en-US" sz="4800" dirty="0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4A99B2FB-C658-411C-B395-B435057CC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E9061-655D-44B9-9414-A40F63189CBD}" type="datetime1">
              <a:rPr lang="pl-PL" smtClean="0"/>
              <a:t>09.05.2025</a:t>
            </a:fld>
            <a:endParaRPr lang="en-US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724F3B8-675F-8C9C-28DD-09C6AFFC24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12700" algn="l">
              <a:lnSpc>
                <a:spcPts val="1925"/>
              </a:lnSpc>
            </a:pPr>
            <a:r>
              <a:rPr lang="pl-PL"/>
              <a:t>Strona </a:t>
            </a:r>
            <a:fld id="{B6F15528-21DE-4FAA-801E-634DDDAF4B2B}" type="slidenum">
              <a:rPr smtClean="0"/>
              <a:pPr marL="12700" algn="l">
                <a:lnSpc>
                  <a:spcPts val="1925"/>
                </a:lnSpc>
              </a:pPr>
              <a:t>6</a:t>
            </a:fld>
            <a:endParaRPr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1C0EDE29-9902-DDE9-A080-4FF5626CD9BF}"/>
              </a:ext>
            </a:extLst>
          </p:cNvPr>
          <p:cNvSpPr txBox="1"/>
          <p:nvPr/>
        </p:nvSpPr>
        <p:spPr>
          <a:xfrm>
            <a:off x="765811" y="2912977"/>
            <a:ext cx="914400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to investigate the impact of</a:t>
            </a:r>
            <a:r>
              <a:rPr lang="pl-PL" sz="2800" dirty="0"/>
              <a:t> </a:t>
            </a:r>
            <a:r>
              <a:rPr lang="en-US" sz="2800" b="1" dirty="0"/>
              <a:t>methylation pattern</a:t>
            </a:r>
            <a:r>
              <a:rPr lang="pl-PL" sz="2800" b="1" dirty="0"/>
              <a:t>, </a:t>
            </a:r>
            <a:r>
              <a:rPr lang="en-GB" sz="2800" dirty="0"/>
              <a:t> </a:t>
            </a:r>
            <a:r>
              <a:rPr lang="en-GB" sz="2800" b="1" dirty="0" err="1"/>
              <a:t>immu</a:t>
            </a:r>
            <a:r>
              <a:rPr lang="en-US" sz="2800" b="1" dirty="0"/>
              <a:t>no</a:t>
            </a:r>
            <a:r>
              <a:rPr lang="en-GB" sz="2800" b="1" dirty="0"/>
              <a:t>phenotype and gene expression profiling of </a:t>
            </a:r>
            <a:r>
              <a:rPr lang="en-GB" sz="2800" b="1" dirty="0" err="1"/>
              <a:t>tumor</a:t>
            </a:r>
            <a:r>
              <a:rPr lang="en-GB" sz="2800" b="1" dirty="0"/>
              <a:t> microenvironment (TME) </a:t>
            </a:r>
            <a:r>
              <a:rPr lang="en-GB" sz="2800" dirty="0"/>
              <a:t>in melanoma patients with brain metastases treated with Combo immunotherapy</a:t>
            </a:r>
            <a:endParaRPr lang="en-US" sz="2800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D2763787-4E9B-974E-BD5E-32E3E7AA4755}"/>
              </a:ext>
            </a:extLst>
          </p:cNvPr>
          <p:cNvSpPr txBox="1"/>
          <p:nvPr/>
        </p:nvSpPr>
        <p:spPr>
          <a:xfrm>
            <a:off x="825500" y="2128397"/>
            <a:ext cx="85049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b="1" dirty="0" err="1"/>
              <a:t>Aim</a:t>
            </a:r>
            <a:r>
              <a:rPr lang="pl-PL" sz="4400" b="1" dirty="0"/>
              <a:t> of the </a:t>
            </a:r>
            <a:r>
              <a:rPr lang="pl-PL" sz="4400" b="1" dirty="0" err="1"/>
              <a:t>study</a:t>
            </a:r>
            <a:r>
              <a:rPr lang="pl-PL" sz="4400" b="1" dirty="0"/>
              <a:t>:</a:t>
            </a:r>
            <a:endParaRPr lang="en-US" sz="4400" b="1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C665B6AD-73ED-C005-1CDD-85B6076B0574}"/>
              </a:ext>
            </a:extLst>
          </p:cNvPr>
          <p:cNvSpPr txBox="1"/>
          <p:nvPr/>
        </p:nvSpPr>
        <p:spPr>
          <a:xfrm>
            <a:off x="520700" y="5029200"/>
            <a:ext cx="11226042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 err="1"/>
              <a:t>Objectives</a:t>
            </a:r>
            <a:r>
              <a:rPr lang="pl-PL" sz="4000" b="1" dirty="0"/>
              <a:t> to </a:t>
            </a:r>
            <a:r>
              <a:rPr lang="pl-PL" sz="4000" b="1" dirty="0" err="1"/>
              <a:t>investigate</a:t>
            </a:r>
            <a:r>
              <a:rPr lang="pl-PL" sz="4000" b="1" dirty="0"/>
              <a:t> in </a:t>
            </a:r>
            <a:r>
              <a:rPr lang="pl-PL" sz="4000" b="1" dirty="0" err="1"/>
              <a:t>context</a:t>
            </a:r>
            <a:r>
              <a:rPr lang="pl-PL" sz="4000" b="1" dirty="0"/>
              <a:t> of </a:t>
            </a:r>
            <a:r>
              <a:rPr lang="pl-PL" sz="4000" b="1" dirty="0" err="1"/>
              <a:t>clinical</a:t>
            </a:r>
            <a:r>
              <a:rPr lang="pl-PL" sz="4000" b="1" dirty="0"/>
              <a:t> </a:t>
            </a:r>
            <a:r>
              <a:rPr lang="pl-PL" sz="4000" b="1" dirty="0" err="1"/>
              <a:t>outcomes</a:t>
            </a:r>
            <a:r>
              <a:rPr lang="pl-PL" sz="4000" b="1" dirty="0"/>
              <a:t>:</a:t>
            </a:r>
            <a:endParaRPr lang="pl-PL" sz="2800" dirty="0"/>
          </a:p>
          <a:p>
            <a:endParaRPr lang="pl-PL" sz="2800" dirty="0"/>
          </a:p>
          <a:p>
            <a:pPr marL="342900" indent="-342900">
              <a:buFont typeface="+mj-lt"/>
              <a:buAutoNum type="arabicPeriod"/>
            </a:pPr>
            <a:r>
              <a:rPr lang="en-GB" sz="2800" dirty="0"/>
              <a:t>gene expression and methylation </a:t>
            </a:r>
            <a:r>
              <a:rPr lang="en-GB" sz="2800" dirty="0" err="1"/>
              <a:t>profil</a:t>
            </a:r>
            <a:r>
              <a:rPr lang="pl-PL" sz="2800" dirty="0"/>
              <a:t>e</a:t>
            </a:r>
          </a:p>
          <a:p>
            <a:pPr marL="342900" indent="-342900">
              <a:buFont typeface="+mj-lt"/>
              <a:buAutoNum type="arabicPeriod"/>
            </a:pPr>
            <a:endParaRPr lang="pl-PL" sz="2800" dirty="0"/>
          </a:p>
          <a:p>
            <a:pPr marL="342900" indent="-342900">
              <a:buFont typeface="+mj-lt"/>
              <a:buAutoNum type="arabicPeriod"/>
            </a:pPr>
            <a:r>
              <a:rPr lang="en-GB" sz="2800" dirty="0" err="1"/>
              <a:t>immuphenotype</a:t>
            </a:r>
            <a:r>
              <a:rPr lang="en-GB" sz="2800" dirty="0"/>
              <a:t> of tumour microenvironment </a:t>
            </a:r>
            <a:r>
              <a:rPr lang="pl-PL" sz="2800" dirty="0"/>
              <a:t>(TME)</a:t>
            </a:r>
          </a:p>
          <a:p>
            <a:pPr marL="342900" indent="-342900">
              <a:buFont typeface="+mj-lt"/>
              <a:buAutoNum type="arabicPeriod"/>
            </a:pPr>
            <a:endParaRPr lang="pl-PL" sz="2800" dirty="0"/>
          </a:p>
          <a:p>
            <a:pPr marL="342900" indent="-342900">
              <a:buFont typeface="+mj-lt"/>
              <a:buAutoNum type="arabicPeriod"/>
            </a:pPr>
            <a:r>
              <a:rPr lang="pl-PL" sz="2800" dirty="0"/>
              <a:t>TMB, INF gamma </a:t>
            </a:r>
            <a:r>
              <a:rPr lang="pl-PL" sz="2800" dirty="0" err="1"/>
              <a:t>signature</a:t>
            </a:r>
            <a:r>
              <a:rPr lang="pl-PL" sz="2800" dirty="0"/>
              <a:t>, </a:t>
            </a:r>
            <a:r>
              <a:rPr lang="pl-PL" sz="2800" dirty="0" err="1"/>
              <a:t>mutational</a:t>
            </a:r>
            <a:r>
              <a:rPr lang="pl-PL" sz="2800" dirty="0"/>
              <a:t> status</a:t>
            </a:r>
          </a:p>
        </p:txBody>
      </p:sp>
    </p:spTree>
    <p:extLst>
      <p:ext uri="{BB962C8B-B14F-4D97-AF65-F5344CB8AC3E}">
        <p14:creationId xmlns:p14="http://schemas.microsoft.com/office/powerpoint/2010/main" val="2394589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9573A0-88D1-EA65-6601-3381BA2D0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6000" dirty="0" err="1"/>
              <a:t>Eligibility</a:t>
            </a:r>
            <a:r>
              <a:rPr lang="pl-PL" sz="6000" dirty="0"/>
              <a:t> </a:t>
            </a:r>
            <a:r>
              <a:rPr lang="pl-PL" sz="6000" dirty="0" err="1"/>
              <a:t>criteria</a:t>
            </a:r>
            <a:endParaRPr lang="en-GB" sz="6000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BAC9189-6B01-D8E1-FACF-830ECCD385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None/>
            </a:pPr>
            <a:r>
              <a:rPr lang="en-GB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Inclusion:</a:t>
            </a:r>
            <a:br>
              <a:rPr lang="en-GB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endParaRPr lang="en-GB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>
              <a:buNone/>
            </a:pP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1. </a:t>
            </a:r>
            <a:r>
              <a:rPr lang="en-GB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Confirmed diagnosis of metastatic melanoma with known BRAF mutation status</a:t>
            </a:r>
          </a:p>
          <a:p>
            <a:pPr algn="l">
              <a:buNone/>
            </a:pP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2. </a:t>
            </a:r>
            <a:r>
              <a:rPr lang="en-GB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At least 18 years of age at start of treatment</a:t>
            </a:r>
            <a:br>
              <a:rPr lang="en-GB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pl-PL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3. </a:t>
            </a:r>
            <a:r>
              <a:rPr lang="en-GB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Received at least 1 line of treatment (with anti-PD1 + anti-CTLA-4 referred as to combo)</a:t>
            </a:r>
          </a:p>
          <a:p>
            <a:pPr algn="l">
              <a:buNone/>
            </a:pP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4. </a:t>
            </a:r>
            <a:r>
              <a:rPr lang="en-GB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anti-PD1 + anti-CTLA-4 therapy in first-line treatment</a:t>
            </a:r>
          </a:p>
          <a:p>
            <a:pPr algn="l">
              <a:buNone/>
            </a:pP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5. </a:t>
            </a:r>
            <a:r>
              <a:rPr lang="en-GB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Available FFPE tissue for molecular analysis before the start of immunotherapy​</a:t>
            </a:r>
          </a:p>
          <a:p>
            <a:pPr algn="l">
              <a:buNone/>
            </a:pPr>
            <a:r>
              <a:rPr lang="en-GB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6. </a:t>
            </a:r>
            <a:r>
              <a:rPr lang="en-GB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FFPE blocks obtained from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tumors</a:t>
            </a:r>
            <a:r>
              <a:rPr lang="en-GB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/metastases detected no more than 6 months before the start of immunotherapy ​</a:t>
            </a:r>
          </a:p>
          <a:p>
            <a:pPr algn="l">
              <a:buNone/>
            </a:pPr>
            <a:br>
              <a:rPr lang="en-GB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endParaRPr lang="en-GB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>
              <a:buNone/>
            </a:pPr>
            <a:r>
              <a:rPr lang="en-GB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Exclusion:</a:t>
            </a:r>
          </a:p>
          <a:p>
            <a:pPr algn="l">
              <a:buNone/>
            </a:pP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1. </a:t>
            </a:r>
            <a:r>
              <a:rPr lang="en-GB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Lack of brain metastases before combo treatment</a:t>
            </a:r>
          </a:p>
          <a:p>
            <a:pPr algn="l">
              <a:buNone/>
            </a:pP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2. </a:t>
            </a:r>
            <a:r>
              <a:rPr lang="en-GB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Leptomeningeal disease</a:t>
            </a:r>
          </a:p>
          <a:p>
            <a:pPr algn="l"/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3. </a:t>
            </a:r>
            <a:r>
              <a:rPr lang="en-GB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Second metastatic cancer</a:t>
            </a:r>
          </a:p>
          <a:p>
            <a:endParaRPr lang="en-GB" dirty="0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0D79FE5-FFA7-4015-CD6D-F31B549AB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B97CA-3797-4908-8C3B-7CF5F358AF27}" type="datetime1">
              <a:rPr lang="pl-PL" smtClean="0"/>
              <a:t>09.05.2025</a:t>
            </a:fld>
            <a:endParaRPr lang="en-US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6D48083A-5A5D-6F64-6CA8-4ADD4BD4B3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12700" algn="l">
              <a:lnSpc>
                <a:spcPts val="1925"/>
              </a:lnSpc>
            </a:pPr>
            <a:r>
              <a:rPr lang="pl-PL"/>
              <a:t>Strona </a:t>
            </a:r>
            <a:fld id="{B6F15528-21DE-4FAA-801E-634DDDAF4B2B}" type="slidenum">
              <a:rPr smtClean="0"/>
              <a:pPr marL="12700" algn="l">
                <a:lnSpc>
                  <a:spcPts val="1925"/>
                </a:lnSpc>
              </a:pPr>
              <a:t>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56993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Łącznik prosty 32">
            <a:extLst>
              <a:ext uri="{FF2B5EF4-FFF2-40B4-BE49-F238E27FC236}">
                <a16:creationId xmlns:a16="http://schemas.microsoft.com/office/drawing/2014/main" id="{84C3F514-9E9E-E788-613F-118FDE75CA03}"/>
              </a:ext>
            </a:extLst>
          </p:cNvPr>
          <p:cNvCxnSpPr>
            <a:cxnSpLocks/>
          </p:cNvCxnSpPr>
          <p:nvPr/>
        </p:nvCxnSpPr>
        <p:spPr>
          <a:xfrm>
            <a:off x="9253462" y="1420009"/>
            <a:ext cx="0" cy="7037929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:a16="http://schemas.microsoft.com/office/drawing/2014/main" id="{5C194E61-ADE1-58D4-6B11-AD5A518BA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500" y="533400"/>
            <a:ext cx="13293090" cy="886609"/>
          </a:xfrm>
        </p:spPr>
        <p:txBody>
          <a:bodyPr/>
          <a:lstStyle/>
          <a:p>
            <a:r>
              <a:rPr lang="pl-PL" dirty="0" err="1"/>
              <a:t>Patient</a:t>
            </a:r>
            <a:r>
              <a:rPr lang="pl-PL" dirty="0"/>
              <a:t> </a:t>
            </a:r>
            <a:r>
              <a:rPr lang="pl-PL" dirty="0" err="1"/>
              <a:t>selection</a:t>
            </a:r>
            <a:r>
              <a:rPr lang="pl-PL" dirty="0"/>
              <a:t>  and </a:t>
            </a:r>
            <a:r>
              <a:rPr lang="pl-PL" dirty="0" err="1"/>
              <a:t>sample</a:t>
            </a:r>
            <a:r>
              <a:rPr lang="pl-PL" dirty="0"/>
              <a:t> </a:t>
            </a:r>
            <a:r>
              <a:rPr lang="pl-PL" dirty="0" err="1"/>
              <a:t>collection</a:t>
            </a:r>
            <a:endParaRPr lang="en-US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CAC2F1B1-2D54-A499-6E54-10D1AF7C248B}"/>
              </a:ext>
            </a:extLst>
          </p:cNvPr>
          <p:cNvSpPr txBox="1"/>
          <p:nvPr/>
        </p:nvSpPr>
        <p:spPr>
          <a:xfrm>
            <a:off x="1819706" y="1591309"/>
            <a:ext cx="6907925" cy="4862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560" dirty="0"/>
              <a:t>NIO-PIB</a:t>
            </a:r>
            <a:endParaRPr lang="en-US" sz="2560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6C86453E-A069-0683-BC4F-90A9D3F5CA03}"/>
              </a:ext>
            </a:extLst>
          </p:cNvPr>
          <p:cNvSpPr txBox="1"/>
          <p:nvPr/>
        </p:nvSpPr>
        <p:spPr>
          <a:xfrm>
            <a:off x="9661042" y="1591309"/>
            <a:ext cx="6907925" cy="4862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560" dirty="0" err="1"/>
              <a:t>Italian</a:t>
            </a:r>
            <a:r>
              <a:rPr lang="pl-PL" sz="2560" dirty="0"/>
              <a:t> </a:t>
            </a:r>
            <a:r>
              <a:rPr lang="pl-PL" sz="2560" dirty="0" err="1"/>
              <a:t>sites</a:t>
            </a:r>
            <a:endParaRPr lang="en-US" sz="2560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EF1F9B82-1921-3C1C-5313-47AF22B0F91F}"/>
              </a:ext>
            </a:extLst>
          </p:cNvPr>
          <p:cNvSpPr txBox="1"/>
          <p:nvPr/>
        </p:nvSpPr>
        <p:spPr>
          <a:xfrm>
            <a:off x="1819705" y="2689025"/>
            <a:ext cx="14749262" cy="4862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560" dirty="0" err="1"/>
              <a:t>Clinical</a:t>
            </a:r>
            <a:r>
              <a:rPr lang="pl-PL" sz="2560" dirty="0"/>
              <a:t> screening</a:t>
            </a:r>
            <a:endParaRPr lang="en-US" sz="2560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552F6880-F050-9EEA-28FD-A981F949C234}"/>
              </a:ext>
            </a:extLst>
          </p:cNvPr>
          <p:cNvSpPr txBox="1"/>
          <p:nvPr/>
        </p:nvSpPr>
        <p:spPr>
          <a:xfrm>
            <a:off x="1819705" y="6316383"/>
            <a:ext cx="14749262" cy="4862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560" dirty="0" err="1"/>
              <a:t>Biomaterial</a:t>
            </a:r>
            <a:r>
              <a:rPr lang="pl-PL" sz="2560" dirty="0"/>
              <a:t> screening - FFPE </a:t>
            </a:r>
            <a:r>
              <a:rPr lang="pl-PL" sz="2560" dirty="0" err="1"/>
              <a:t>quality</a:t>
            </a:r>
            <a:r>
              <a:rPr lang="pl-PL" sz="2560" dirty="0"/>
              <a:t> </a:t>
            </a:r>
            <a:r>
              <a:rPr lang="pl-PL" sz="2560" dirty="0" err="1"/>
              <a:t>assessment</a:t>
            </a:r>
            <a:endParaRPr lang="en-US" sz="2560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3C0D3B73-296E-A914-6B8B-763304FD9AFC}"/>
              </a:ext>
            </a:extLst>
          </p:cNvPr>
          <p:cNvSpPr txBox="1"/>
          <p:nvPr/>
        </p:nvSpPr>
        <p:spPr>
          <a:xfrm>
            <a:off x="1819704" y="3359135"/>
            <a:ext cx="6642239" cy="486287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sz="2560" dirty="0"/>
              <a:t>570 </a:t>
            </a:r>
            <a:r>
              <a:rPr lang="pl-PL" sz="2560" dirty="0" err="1"/>
              <a:t>patients</a:t>
            </a:r>
            <a:r>
              <a:rPr lang="pl-PL" sz="2560" dirty="0"/>
              <a:t> </a:t>
            </a:r>
            <a:r>
              <a:rPr lang="pl-PL" sz="2560" dirty="0" err="1"/>
              <a:t>treated</a:t>
            </a:r>
            <a:r>
              <a:rPr lang="pl-PL" sz="2560" dirty="0"/>
              <a:t> with IPI+NIVO </a:t>
            </a:r>
            <a:endParaRPr lang="en-US" sz="2560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8A8EF147-B1E9-AB54-0F95-CF3463574AE5}"/>
              </a:ext>
            </a:extLst>
          </p:cNvPr>
          <p:cNvSpPr txBox="1"/>
          <p:nvPr/>
        </p:nvSpPr>
        <p:spPr>
          <a:xfrm>
            <a:off x="1819704" y="4189954"/>
            <a:ext cx="3974858" cy="486287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sz="2560" dirty="0"/>
              <a:t>124 </a:t>
            </a:r>
            <a:r>
              <a:rPr lang="pl-PL" sz="2560" dirty="0" err="1"/>
              <a:t>had</a:t>
            </a:r>
            <a:r>
              <a:rPr lang="pl-PL" sz="2560" dirty="0"/>
              <a:t> </a:t>
            </a:r>
            <a:r>
              <a:rPr lang="pl-PL" sz="2560" dirty="0" err="1"/>
              <a:t>brain</a:t>
            </a:r>
            <a:r>
              <a:rPr lang="pl-PL" sz="2560" dirty="0"/>
              <a:t> </a:t>
            </a:r>
            <a:r>
              <a:rPr lang="pl-PL" sz="2560" dirty="0" err="1"/>
              <a:t>metastases</a:t>
            </a:r>
            <a:endParaRPr lang="en-US" sz="2560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A4C59223-AC9D-EE25-7056-3715F6215CF7}"/>
              </a:ext>
            </a:extLst>
          </p:cNvPr>
          <p:cNvSpPr txBox="1"/>
          <p:nvPr/>
        </p:nvSpPr>
        <p:spPr>
          <a:xfrm>
            <a:off x="4934566" y="4823249"/>
            <a:ext cx="2821202" cy="486287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sz="2560" dirty="0"/>
              <a:t>51 </a:t>
            </a:r>
            <a:r>
              <a:rPr lang="pl-PL" sz="2560" dirty="0" err="1"/>
              <a:t>screen</a:t>
            </a:r>
            <a:r>
              <a:rPr lang="pl-PL" sz="2560" dirty="0"/>
              <a:t> </a:t>
            </a:r>
            <a:r>
              <a:rPr lang="pl-PL" sz="2560" dirty="0" err="1"/>
              <a:t>failures</a:t>
            </a:r>
            <a:endParaRPr lang="en-US" sz="2560" dirty="0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FF372729-9A77-00CC-95CA-E23681DE5029}"/>
              </a:ext>
            </a:extLst>
          </p:cNvPr>
          <p:cNvSpPr txBox="1"/>
          <p:nvPr/>
        </p:nvSpPr>
        <p:spPr>
          <a:xfrm>
            <a:off x="1613447" y="7125093"/>
            <a:ext cx="3479253" cy="4862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2560" dirty="0"/>
              <a:t>34 </a:t>
            </a:r>
            <a:r>
              <a:rPr lang="pl-PL" sz="2560" dirty="0" err="1"/>
              <a:t>patients</a:t>
            </a:r>
            <a:r>
              <a:rPr lang="pl-PL" sz="2560" dirty="0"/>
              <a:t> </a:t>
            </a:r>
            <a:r>
              <a:rPr lang="pl-PL" sz="2560" dirty="0" err="1"/>
              <a:t>are</a:t>
            </a:r>
            <a:r>
              <a:rPr lang="pl-PL" sz="2560" dirty="0"/>
              <a:t> </a:t>
            </a:r>
            <a:r>
              <a:rPr lang="pl-PL" sz="2560" dirty="0" err="1"/>
              <a:t>eligible</a:t>
            </a:r>
            <a:endParaRPr lang="en-US" sz="2560" dirty="0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FA6A7261-8CD3-B5C1-F4A9-F7489D589B4E}"/>
              </a:ext>
            </a:extLst>
          </p:cNvPr>
          <p:cNvSpPr txBox="1"/>
          <p:nvPr/>
        </p:nvSpPr>
        <p:spPr>
          <a:xfrm>
            <a:off x="1819704" y="5546044"/>
            <a:ext cx="6642239" cy="486287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sz="2560" dirty="0"/>
              <a:t>78 </a:t>
            </a:r>
            <a:r>
              <a:rPr lang="pl-PL" sz="2560" dirty="0" err="1"/>
              <a:t>patients</a:t>
            </a:r>
            <a:r>
              <a:rPr lang="pl-PL" sz="2560" dirty="0"/>
              <a:t> met </a:t>
            </a:r>
            <a:r>
              <a:rPr lang="pl-PL" sz="2560" dirty="0" err="1"/>
              <a:t>all</a:t>
            </a:r>
            <a:r>
              <a:rPr lang="pl-PL" sz="2560" dirty="0"/>
              <a:t> </a:t>
            </a:r>
            <a:r>
              <a:rPr lang="pl-PL" sz="2560" dirty="0" err="1"/>
              <a:t>clinical</a:t>
            </a:r>
            <a:r>
              <a:rPr lang="pl-PL" sz="2560" dirty="0"/>
              <a:t> </a:t>
            </a:r>
            <a:r>
              <a:rPr lang="pl-PL" sz="2560" dirty="0" err="1"/>
              <a:t>eligibility</a:t>
            </a:r>
            <a:r>
              <a:rPr lang="pl-PL" sz="2560" dirty="0"/>
              <a:t> </a:t>
            </a:r>
            <a:r>
              <a:rPr lang="pl-PL" sz="2560" dirty="0" err="1"/>
              <a:t>criteria</a:t>
            </a:r>
            <a:endParaRPr lang="en-US" sz="2560" dirty="0"/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1A3595AD-8FDB-B1F1-B228-E47E8A3FC6E7}"/>
              </a:ext>
            </a:extLst>
          </p:cNvPr>
          <p:cNvSpPr txBox="1"/>
          <p:nvPr/>
        </p:nvSpPr>
        <p:spPr>
          <a:xfrm>
            <a:off x="1613447" y="7706169"/>
            <a:ext cx="5366228" cy="48628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2560" dirty="0"/>
              <a:t>18 </a:t>
            </a:r>
            <a:r>
              <a:rPr lang="pl-PL" sz="2560" dirty="0" err="1"/>
              <a:t>patients</a:t>
            </a:r>
            <a:r>
              <a:rPr lang="pl-PL" sz="2560" dirty="0"/>
              <a:t> – </a:t>
            </a:r>
            <a:r>
              <a:rPr lang="pl-PL" sz="2560" dirty="0" err="1"/>
              <a:t>assessment</a:t>
            </a:r>
            <a:r>
              <a:rPr lang="pl-PL" sz="2560" dirty="0"/>
              <a:t> </a:t>
            </a:r>
            <a:r>
              <a:rPr lang="pl-PL" sz="2560" dirty="0" err="1"/>
              <a:t>pending</a:t>
            </a:r>
            <a:endParaRPr lang="en-US" sz="2560" dirty="0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8C6C1F57-1D16-4AD7-1C54-D33F296399CE}"/>
              </a:ext>
            </a:extLst>
          </p:cNvPr>
          <p:cNvSpPr txBox="1"/>
          <p:nvPr/>
        </p:nvSpPr>
        <p:spPr>
          <a:xfrm>
            <a:off x="1613447" y="8287245"/>
            <a:ext cx="3758107" cy="4862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2560" dirty="0"/>
              <a:t>26 </a:t>
            </a:r>
            <a:r>
              <a:rPr lang="pl-PL" sz="2560" dirty="0" err="1"/>
              <a:t>patients</a:t>
            </a:r>
            <a:r>
              <a:rPr lang="pl-PL" sz="2560" dirty="0"/>
              <a:t> – not </a:t>
            </a:r>
            <a:r>
              <a:rPr lang="pl-PL" sz="2560" dirty="0" err="1"/>
              <a:t>eligible</a:t>
            </a:r>
            <a:endParaRPr lang="en-US" sz="2560" dirty="0"/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56893430-28EF-C729-A5A1-DD00AAFE1D98}"/>
              </a:ext>
            </a:extLst>
          </p:cNvPr>
          <p:cNvSpPr txBox="1"/>
          <p:nvPr/>
        </p:nvSpPr>
        <p:spPr>
          <a:xfrm>
            <a:off x="10318272" y="7601169"/>
            <a:ext cx="4883792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560" dirty="0" err="1"/>
              <a:t>Sample</a:t>
            </a:r>
            <a:r>
              <a:rPr lang="pl-PL" sz="2560" dirty="0"/>
              <a:t> transfer to be </a:t>
            </a:r>
            <a:r>
              <a:rPr lang="pl-PL" sz="2560" dirty="0" err="1"/>
              <a:t>performed</a:t>
            </a:r>
            <a:endParaRPr lang="en-US" sz="2560" dirty="0"/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8BFFA252-1741-54E0-144C-E10869D775C1}"/>
              </a:ext>
            </a:extLst>
          </p:cNvPr>
          <p:cNvSpPr txBox="1"/>
          <p:nvPr/>
        </p:nvSpPr>
        <p:spPr>
          <a:xfrm>
            <a:off x="9661042" y="3363647"/>
            <a:ext cx="3233719" cy="486287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sz="2560" dirty="0"/>
              <a:t>10 </a:t>
            </a:r>
            <a:r>
              <a:rPr lang="pl-PL" sz="2560" dirty="0" err="1"/>
              <a:t>patients</a:t>
            </a:r>
            <a:r>
              <a:rPr lang="pl-PL" sz="2560" dirty="0"/>
              <a:t> </a:t>
            </a:r>
            <a:r>
              <a:rPr lang="pl-PL" sz="2560" dirty="0" err="1"/>
              <a:t>screened</a:t>
            </a:r>
            <a:endParaRPr lang="en-US" sz="2560" dirty="0"/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ED48579B-2063-2712-F306-917178C59E7A}"/>
              </a:ext>
            </a:extLst>
          </p:cNvPr>
          <p:cNvSpPr txBox="1"/>
          <p:nvPr/>
        </p:nvSpPr>
        <p:spPr>
          <a:xfrm>
            <a:off x="9661041" y="5490850"/>
            <a:ext cx="6404513" cy="486287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sz="2560" dirty="0"/>
              <a:t>6 </a:t>
            </a:r>
            <a:r>
              <a:rPr lang="pl-PL" sz="2560" dirty="0" err="1"/>
              <a:t>patients</a:t>
            </a:r>
            <a:r>
              <a:rPr lang="pl-PL" sz="2560" dirty="0"/>
              <a:t> met </a:t>
            </a:r>
            <a:r>
              <a:rPr lang="pl-PL" sz="2560" dirty="0" err="1"/>
              <a:t>all</a:t>
            </a:r>
            <a:r>
              <a:rPr lang="pl-PL" sz="2560" dirty="0"/>
              <a:t> </a:t>
            </a:r>
            <a:r>
              <a:rPr lang="pl-PL" sz="2560" dirty="0" err="1"/>
              <a:t>clinical</a:t>
            </a:r>
            <a:r>
              <a:rPr lang="pl-PL" sz="2560" dirty="0"/>
              <a:t> </a:t>
            </a:r>
            <a:r>
              <a:rPr lang="pl-PL" sz="2560" dirty="0" err="1"/>
              <a:t>eligibility</a:t>
            </a:r>
            <a:r>
              <a:rPr lang="pl-PL" sz="2560" dirty="0"/>
              <a:t> </a:t>
            </a:r>
            <a:r>
              <a:rPr lang="pl-PL" sz="2560" dirty="0" err="1"/>
              <a:t>criteria</a:t>
            </a:r>
            <a:endParaRPr lang="en-US" sz="2560" dirty="0"/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2DD91F98-D058-1E7E-9151-2F67612B5DF1}"/>
              </a:ext>
            </a:extLst>
          </p:cNvPr>
          <p:cNvSpPr txBox="1"/>
          <p:nvPr/>
        </p:nvSpPr>
        <p:spPr>
          <a:xfrm>
            <a:off x="13244351" y="4719259"/>
            <a:ext cx="2821202" cy="486287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sz="2560" dirty="0"/>
              <a:t>4 </a:t>
            </a:r>
            <a:r>
              <a:rPr lang="pl-PL" sz="2560" dirty="0" err="1"/>
              <a:t>screen</a:t>
            </a:r>
            <a:r>
              <a:rPr lang="pl-PL" sz="2560" dirty="0"/>
              <a:t> </a:t>
            </a:r>
            <a:r>
              <a:rPr lang="pl-PL" sz="2560" dirty="0" err="1"/>
              <a:t>failures</a:t>
            </a:r>
            <a:endParaRPr lang="en-US" sz="2560" dirty="0"/>
          </a:p>
        </p:txBody>
      </p:sp>
      <p:cxnSp>
        <p:nvCxnSpPr>
          <p:cNvPr id="21" name="Łącznik prosty ze strzałką 20">
            <a:extLst>
              <a:ext uri="{FF2B5EF4-FFF2-40B4-BE49-F238E27FC236}">
                <a16:creationId xmlns:a16="http://schemas.microsoft.com/office/drawing/2014/main" id="{CC480860-59EA-0656-82FB-0CD73A8B5CF2}"/>
              </a:ext>
            </a:extLst>
          </p:cNvPr>
          <p:cNvCxnSpPr/>
          <p:nvPr/>
        </p:nvCxnSpPr>
        <p:spPr>
          <a:xfrm>
            <a:off x="3036283" y="4715226"/>
            <a:ext cx="0" cy="830818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ze strzałką 21">
            <a:extLst>
              <a:ext uri="{FF2B5EF4-FFF2-40B4-BE49-F238E27FC236}">
                <a16:creationId xmlns:a16="http://schemas.microsoft.com/office/drawing/2014/main" id="{59AF3B93-1FFB-728A-14EA-7D3572E3538A}"/>
              </a:ext>
            </a:extLst>
          </p:cNvPr>
          <p:cNvCxnSpPr>
            <a:cxnSpLocks/>
          </p:cNvCxnSpPr>
          <p:nvPr/>
        </p:nvCxnSpPr>
        <p:spPr>
          <a:xfrm>
            <a:off x="10720302" y="3878936"/>
            <a:ext cx="0" cy="1611914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Łącznik prosty ze strzałką 24">
            <a:extLst>
              <a:ext uri="{FF2B5EF4-FFF2-40B4-BE49-F238E27FC236}">
                <a16:creationId xmlns:a16="http://schemas.microsoft.com/office/drawing/2014/main" id="{3ADB84C0-694E-511F-D409-293E5857BE52}"/>
              </a:ext>
            </a:extLst>
          </p:cNvPr>
          <p:cNvCxnSpPr>
            <a:cxnSpLocks/>
          </p:cNvCxnSpPr>
          <p:nvPr/>
        </p:nvCxnSpPr>
        <p:spPr>
          <a:xfrm>
            <a:off x="3036283" y="3888919"/>
            <a:ext cx="0" cy="301035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Łącznik prosty ze strzałką 27">
            <a:extLst>
              <a:ext uri="{FF2B5EF4-FFF2-40B4-BE49-F238E27FC236}">
                <a16:creationId xmlns:a16="http://schemas.microsoft.com/office/drawing/2014/main" id="{EC07E112-0216-C0F9-C212-E5F914C7980D}"/>
              </a:ext>
            </a:extLst>
          </p:cNvPr>
          <p:cNvCxnSpPr>
            <a:cxnSpLocks/>
            <a:endCxn id="10" idx="1"/>
          </p:cNvCxnSpPr>
          <p:nvPr/>
        </p:nvCxnSpPr>
        <p:spPr>
          <a:xfrm flipV="1">
            <a:off x="3036282" y="5066393"/>
            <a:ext cx="1898284" cy="19492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Łącznik prosty ze strzałką 30">
            <a:extLst>
              <a:ext uri="{FF2B5EF4-FFF2-40B4-BE49-F238E27FC236}">
                <a16:creationId xmlns:a16="http://schemas.microsoft.com/office/drawing/2014/main" id="{A0EBFCB9-1E28-4663-BBE5-F6A4CE471911}"/>
              </a:ext>
            </a:extLst>
          </p:cNvPr>
          <p:cNvCxnSpPr>
            <a:cxnSpLocks/>
            <a:endCxn id="19" idx="1"/>
          </p:cNvCxnSpPr>
          <p:nvPr/>
        </p:nvCxnSpPr>
        <p:spPr>
          <a:xfrm flipV="1">
            <a:off x="10720302" y="4962403"/>
            <a:ext cx="2524049" cy="19492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Obraz 11">
            <a:extLst>
              <a:ext uri="{FF2B5EF4-FFF2-40B4-BE49-F238E27FC236}">
                <a16:creationId xmlns:a16="http://schemas.microsoft.com/office/drawing/2014/main" id="{C7F6DC12-331E-FD05-19A4-608D8E4AB7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507" y="372951"/>
            <a:ext cx="1310754" cy="693480"/>
          </a:xfrm>
          <a:prstGeom prst="rect">
            <a:avLst/>
          </a:prstGeom>
        </p:spPr>
      </p:pic>
      <p:sp>
        <p:nvSpPr>
          <p:cNvPr id="23" name="pole tekstowe 22">
            <a:extLst>
              <a:ext uri="{FF2B5EF4-FFF2-40B4-BE49-F238E27FC236}">
                <a16:creationId xmlns:a16="http://schemas.microsoft.com/office/drawing/2014/main" id="{C0C32B8F-D0A7-84E5-4C6E-A45C358CA09F}"/>
              </a:ext>
            </a:extLst>
          </p:cNvPr>
          <p:cNvSpPr txBox="1"/>
          <p:nvPr/>
        </p:nvSpPr>
        <p:spPr>
          <a:xfrm>
            <a:off x="9638463" y="2180070"/>
            <a:ext cx="6907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/>
              <a:t>Data from: Prof. Mario Mandala, dr </a:t>
            </a:r>
            <a:r>
              <a:rPr lang="pl-PL" sz="2000" dirty="0" err="1"/>
              <a:t>Luca</a:t>
            </a:r>
            <a:r>
              <a:rPr lang="pl-PL" sz="2000" dirty="0"/>
              <a:t> Romano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98211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0CDFF232-9416-4BD4-2114-FE4A2A2F9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E9061-655D-44B9-9414-A40F63189CBD}" type="datetime1">
              <a:rPr lang="pl-PL" smtClean="0"/>
              <a:t>09.05.2025</a:t>
            </a:fld>
            <a:endParaRPr lang="en-US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E6A6101-C4D4-9FF1-833B-8FF05147A3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12700" algn="l">
              <a:lnSpc>
                <a:spcPts val="1925"/>
              </a:lnSpc>
            </a:pPr>
            <a:r>
              <a:rPr lang="pl-PL"/>
              <a:t>Strona </a:t>
            </a:r>
            <a:fld id="{B6F15528-21DE-4FAA-801E-634DDDAF4B2B}" type="slidenum">
              <a:rPr smtClean="0"/>
              <a:pPr marL="12700" algn="l">
                <a:lnSpc>
                  <a:spcPts val="1925"/>
                </a:lnSpc>
              </a:pPr>
              <a:t>9</a:t>
            </a:fld>
            <a:endParaRPr dirty="0"/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986B44D4-C433-0E37-B843-806600D92C07}"/>
              </a:ext>
            </a:extLst>
          </p:cNvPr>
          <p:cNvSpPr txBox="1">
            <a:spLocks/>
          </p:cNvSpPr>
          <p:nvPr/>
        </p:nvSpPr>
        <p:spPr>
          <a:xfrm>
            <a:off x="3475355" y="459427"/>
            <a:ext cx="13293090" cy="88660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3600" b="1">
                <a:latin typeface="Good Headline Pro"/>
                <a:ea typeface="+mj-ea"/>
                <a:cs typeface="+mj-cs"/>
              </a:defRPr>
            </a:lvl1pPr>
          </a:lstStyle>
          <a:p>
            <a:r>
              <a:rPr lang="pl-PL" kern="0" dirty="0" err="1">
                <a:solidFill>
                  <a:sysClr val="windowText" lastClr="000000"/>
                </a:solidFill>
              </a:rPr>
              <a:t>Patient</a:t>
            </a:r>
            <a:r>
              <a:rPr lang="pl-PL" kern="0" dirty="0">
                <a:solidFill>
                  <a:sysClr val="windowText" lastClr="000000"/>
                </a:solidFill>
              </a:rPr>
              <a:t> </a:t>
            </a:r>
            <a:r>
              <a:rPr lang="pl-PL" kern="0" dirty="0" err="1">
                <a:solidFill>
                  <a:sysClr val="windowText" lastClr="000000"/>
                </a:solidFill>
              </a:rPr>
              <a:t>selection</a:t>
            </a:r>
            <a:r>
              <a:rPr lang="pl-PL" kern="0" dirty="0">
                <a:solidFill>
                  <a:sysClr val="windowText" lastClr="000000"/>
                </a:solidFill>
              </a:rPr>
              <a:t>  and </a:t>
            </a:r>
            <a:r>
              <a:rPr lang="pl-PL" kern="0" dirty="0" err="1">
                <a:solidFill>
                  <a:sysClr val="windowText" lastClr="000000"/>
                </a:solidFill>
              </a:rPr>
              <a:t>sample</a:t>
            </a:r>
            <a:r>
              <a:rPr lang="pl-PL" kern="0" dirty="0">
                <a:solidFill>
                  <a:sysClr val="windowText" lastClr="000000"/>
                </a:solidFill>
              </a:rPr>
              <a:t> </a:t>
            </a:r>
            <a:r>
              <a:rPr lang="pl-PL" kern="0" dirty="0" err="1">
                <a:solidFill>
                  <a:sysClr val="windowText" lastClr="000000"/>
                </a:solidFill>
              </a:rPr>
              <a:t>collection</a:t>
            </a:r>
            <a:r>
              <a:rPr lang="pl-PL" kern="0" dirty="0">
                <a:solidFill>
                  <a:sysClr val="windowText" lastClr="000000"/>
                </a:solidFill>
              </a:rPr>
              <a:t> - </a:t>
            </a:r>
            <a:r>
              <a:rPr lang="pl-PL" kern="0" dirty="0" err="1">
                <a:solidFill>
                  <a:sysClr val="windowText" lastClr="000000"/>
                </a:solidFill>
              </a:rPr>
              <a:t>summary</a:t>
            </a:r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36C8D66C-2014-AE9F-DF78-07839C46D177}"/>
              </a:ext>
            </a:extLst>
          </p:cNvPr>
          <p:cNvSpPr txBox="1"/>
          <p:nvPr/>
        </p:nvSpPr>
        <p:spPr>
          <a:xfrm>
            <a:off x="1511300" y="3048000"/>
            <a:ext cx="131064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800" dirty="0"/>
              <a:t>From NIO-PIB, 34 </a:t>
            </a:r>
            <a:r>
              <a:rPr lang="pl-PL" sz="2800" dirty="0" err="1"/>
              <a:t>patients</a:t>
            </a:r>
            <a:r>
              <a:rPr lang="pl-PL" sz="2800" dirty="0"/>
              <a:t> </a:t>
            </a:r>
            <a:r>
              <a:rPr lang="pl-PL" sz="2800" dirty="0" err="1"/>
              <a:t>are</a:t>
            </a:r>
            <a:r>
              <a:rPr lang="pl-PL" sz="2800" dirty="0"/>
              <a:t> </a:t>
            </a:r>
            <a:r>
              <a:rPr lang="pl-PL" sz="2800" dirty="0" err="1"/>
              <a:t>now</a:t>
            </a:r>
            <a:r>
              <a:rPr lang="pl-PL" sz="2800" dirty="0"/>
              <a:t> </a:t>
            </a:r>
            <a:r>
              <a:rPr lang="pl-PL" sz="2800" dirty="0" err="1"/>
              <a:t>fully</a:t>
            </a:r>
            <a:r>
              <a:rPr lang="pl-PL" sz="2800" dirty="0"/>
              <a:t> </a:t>
            </a:r>
            <a:r>
              <a:rPr lang="pl-PL" sz="2800" dirty="0" err="1"/>
              <a:t>eligible</a:t>
            </a:r>
            <a:r>
              <a:rPr lang="pl-PL" sz="2800" dirty="0"/>
              <a:t> for the </a:t>
            </a:r>
            <a:r>
              <a:rPr lang="pl-PL" sz="2800" dirty="0" err="1"/>
              <a:t>project</a:t>
            </a:r>
            <a:r>
              <a:rPr lang="pl-PL" sz="28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800" dirty="0"/>
              <a:t>13 of </a:t>
            </a:r>
            <a:r>
              <a:rPr lang="pl-PL" sz="2800" dirty="0" err="1"/>
              <a:t>them</a:t>
            </a:r>
            <a:r>
              <a:rPr lang="pl-PL" sz="2800" dirty="0"/>
              <a:t> </a:t>
            </a:r>
            <a:r>
              <a:rPr lang="pl-PL" sz="2800" dirty="0" err="1"/>
              <a:t>have</a:t>
            </a:r>
            <a:r>
              <a:rPr lang="pl-PL" sz="2800" dirty="0"/>
              <a:t> </a:t>
            </a:r>
            <a:r>
              <a:rPr lang="pl-PL" sz="2800" dirty="0" err="1"/>
              <a:t>also</a:t>
            </a:r>
            <a:r>
              <a:rPr lang="pl-PL" sz="2800" dirty="0"/>
              <a:t> </a:t>
            </a:r>
            <a:r>
              <a:rPr lang="pl-PL" sz="2800" dirty="0" err="1"/>
              <a:t>paired</a:t>
            </a:r>
            <a:r>
              <a:rPr lang="pl-PL" sz="2800" dirty="0"/>
              <a:t> </a:t>
            </a:r>
            <a:r>
              <a:rPr lang="pl-PL" sz="2800" dirty="0" err="1"/>
              <a:t>healthy</a:t>
            </a:r>
            <a:r>
              <a:rPr lang="pl-PL" sz="2800" dirty="0"/>
              <a:t> </a:t>
            </a:r>
            <a:r>
              <a:rPr lang="pl-PL" sz="2800" dirty="0" err="1"/>
              <a:t>tissue</a:t>
            </a:r>
            <a:r>
              <a:rPr lang="pl-PL" sz="2800" dirty="0"/>
              <a:t> </a:t>
            </a:r>
            <a:r>
              <a:rPr lang="pl-PL" sz="2800" dirty="0" err="1"/>
              <a:t>sample</a:t>
            </a:r>
            <a:r>
              <a:rPr lang="pl-PL" sz="28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800" dirty="0"/>
              <a:t>18 </a:t>
            </a:r>
            <a:r>
              <a:rPr lang="pl-PL" sz="2800" dirty="0" err="1"/>
              <a:t>are</a:t>
            </a:r>
            <a:r>
              <a:rPr lang="pl-PL" sz="2800" dirty="0"/>
              <a:t> </a:t>
            </a:r>
            <a:r>
              <a:rPr lang="pl-PL" sz="2800" dirty="0" err="1"/>
              <a:t>undergoing</a:t>
            </a:r>
            <a:r>
              <a:rPr lang="pl-PL" sz="2800" dirty="0"/>
              <a:t> </a:t>
            </a:r>
            <a:r>
              <a:rPr lang="pl-PL" sz="2800" dirty="0" err="1"/>
              <a:t>biomaterial</a:t>
            </a:r>
            <a:r>
              <a:rPr lang="pl-PL" sz="2800" dirty="0"/>
              <a:t> screening (FFPE </a:t>
            </a:r>
            <a:r>
              <a:rPr lang="pl-PL" sz="2800" dirty="0" err="1"/>
              <a:t>quality</a:t>
            </a:r>
            <a:r>
              <a:rPr lang="pl-PL" sz="2800" dirty="0"/>
              <a:t> </a:t>
            </a:r>
            <a:r>
              <a:rPr lang="pl-PL" sz="2800" dirty="0" err="1"/>
              <a:t>assessment</a:t>
            </a:r>
            <a:r>
              <a:rPr lang="pl-PL" sz="2800" dirty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800" dirty="0"/>
              <a:t>Form </a:t>
            </a:r>
            <a:r>
              <a:rPr lang="pl-PL" sz="2800" dirty="0" err="1"/>
              <a:t>Itailan</a:t>
            </a:r>
            <a:r>
              <a:rPr lang="pl-PL" sz="2800" dirty="0"/>
              <a:t> </a:t>
            </a:r>
            <a:r>
              <a:rPr lang="pl-PL" sz="2800" dirty="0" err="1"/>
              <a:t>sites</a:t>
            </a:r>
            <a:r>
              <a:rPr lang="pl-PL" sz="2800" dirty="0"/>
              <a:t>, one </a:t>
            </a:r>
            <a:r>
              <a:rPr lang="pl-PL" sz="2800" dirty="0" err="1"/>
              <a:t>sites</a:t>
            </a:r>
            <a:r>
              <a:rPr lang="pl-PL" sz="2800" dirty="0"/>
              <a:t> </a:t>
            </a:r>
            <a:r>
              <a:rPr lang="pl-PL" sz="2800" dirty="0" err="1"/>
              <a:t>has</a:t>
            </a:r>
            <a:r>
              <a:rPr lang="pl-PL" sz="2800" dirty="0"/>
              <a:t> </a:t>
            </a:r>
            <a:r>
              <a:rPr lang="pl-PL" sz="2800" dirty="0" err="1"/>
              <a:t>declared</a:t>
            </a:r>
            <a:r>
              <a:rPr lang="pl-PL" sz="2800" dirty="0"/>
              <a:t> </a:t>
            </a:r>
            <a:r>
              <a:rPr lang="pl-PL" sz="2800" dirty="0" err="1"/>
              <a:t>eligbility</a:t>
            </a:r>
            <a:r>
              <a:rPr lang="pl-PL" sz="2800" dirty="0"/>
              <a:t> of 6 of 10 </a:t>
            </a:r>
            <a:r>
              <a:rPr lang="pl-PL" sz="2800" dirty="0" err="1"/>
              <a:t>screened</a:t>
            </a:r>
            <a:r>
              <a:rPr lang="pl-PL" sz="2800" dirty="0"/>
              <a:t> </a:t>
            </a:r>
            <a:r>
              <a:rPr lang="pl-PL" sz="2800" dirty="0" err="1"/>
              <a:t>patients</a:t>
            </a:r>
            <a:r>
              <a:rPr lang="pl-PL" sz="2800" dirty="0"/>
              <a:t>, FFPE </a:t>
            </a:r>
            <a:r>
              <a:rPr lang="pl-PL" sz="2800" dirty="0" err="1"/>
              <a:t>review</a:t>
            </a:r>
            <a:r>
              <a:rPr lang="pl-PL" sz="2800" dirty="0"/>
              <a:t> </a:t>
            </a:r>
            <a:r>
              <a:rPr lang="pl-PL" sz="2800" dirty="0" err="1"/>
              <a:t>will</a:t>
            </a:r>
            <a:r>
              <a:rPr lang="pl-PL" sz="2800" dirty="0"/>
              <a:t> be performer </a:t>
            </a:r>
            <a:r>
              <a:rPr lang="pl-PL" sz="2800" dirty="0" err="1"/>
              <a:t>after</a:t>
            </a:r>
            <a:r>
              <a:rPr lang="pl-PL" sz="2800" dirty="0"/>
              <a:t> </a:t>
            </a:r>
            <a:r>
              <a:rPr lang="pl-PL" sz="2800" dirty="0" err="1"/>
              <a:t>sample</a:t>
            </a:r>
            <a:r>
              <a:rPr lang="pl-PL" sz="2800" dirty="0"/>
              <a:t> transfer.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800" dirty="0"/>
              <a:t>In </a:t>
            </a:r>
            <a:r>
              <a:rPr lang="pl-PL" sz="2800" dirty="0" err="1"/>
              <a:t>other</a:t>
            </a:r>
            <a:r>
              <a:rPr lang="pl-PL" sz="2800" dirty="0"/>
              <a:t> </a:t>
            </a:r>
            <a:r>
              <a:rPr lang="pl-PL" sz="2800" dirty="0" err="1"/>
              <a:t>Italian</a:t>
            </a:r>
            <a:r>
              <a:rPr lang="pl-PL" sz="2800" dirty="0"/>
              <a:t> </a:t>
            </a:r>
            <a:r>
              <a:rPr lang="pl-PL" sz="2800" dirty="0" err="1"/>
              <a:t>sites</a:t>
            </a:r>
            <a:r>
              <a:rPr lang="pl-PL" sz="2800" dirty="0"/>
              <a:t>, the screening </a:t>
            </a:r>
            <a:r>
              <a:rPr lang="pl-PL" sz="2800" dirty="0" err="1"/>
              <a:t>is</a:t>
            </a:r>
            <a:r>
              <a:rPr lang="pl-PL" sz="2800" dirty="0"/>
              <a:t> </a:t>
            </a:r>
            <a:r>
              <a:rPr lang="pl-PL" sz="2800" dirty="0" err="1"/>
              <a:t>pending</a:t>
            </a:r>
            <a:r>
              <a:rPr lang="pl-PL" sz="28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11861733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</TotalTime>
  <Words>939</Words>
  <Application>Microsoft Office PowerPoint</Application>
  <PresentationFormat>Niestandardowy</PresentationFormat>
  <Paragraphs>177</Paragraphs>
  <Slides>13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11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25" baseType="lpstr">
      <vt:lpstr>Arial</vt:lpstr>
      <vt:lpstr>Calibri</vt:lpstr>
      <vt:lpstr>Good Headline Pro</vt:lpstr>
      <vt:lpstr>GoodHeadlinePro-News</vt:lpstr>
      <vt:lpstr>Inter</vt:lpstr>
      <vt:lpstr>Jost</vt:lpstr>
      <vt:lpstr>Open Sans</vt:lpstr>
      <vt:lpstr>Source Sans Pro</vt:lpstr>
      <vt:lpstr>Times New Roman</vt:lpstr>
      <vt:lpstr>TRegular</vt:lpstr>
      <vt:lpstr>Wingdings</vt:lpstr>
      <vt:lpstr>Office Theme</vt:lpstr>
      <vt:lpstr>Clinico-biological prognostic biomarkers in melanoma patients with brain metastases treated with immunotherapy </vt:lpstr>
      <vt:lpstr>Summary of achievements</vt:lpstr>
      <vt:lpstr>Achievements: October 2024 – April 2025</vt:lpstr>
      <vt:lpstr>Update on the research project status</vt:lpstr>
      <vt:lpstr>Background</vt:lpstr>
      <vt:lpstr>Summary of the study objectives</vt:lpstr>
      <vt:lpstr>Eligibility criteria</vt:lpstr>
      <vt:lpstr>Patient selection  and sample collection</vt:lpstr>
      <vt:lpstr>Prezentacja programu PowerPoint</vt:lpstr>
      <vt:lpstr>Molecular analysis – schedule of events</vt:lpstr>
      <vt:lpstr>Final thoughts</vt:lpstr>
      <vt:lpstr>Challanges and expected bottlenecks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AMC</dc:creator>
  <cp:lastModifiedBy>Piotr Błoński</cp:lastModifiedBy>
  <cp:revision>63</cp:revision>
  <dcterms:created xsi:type="dcterms:W3CDTF">2020-01-31T08:33:38Z</dcterms:created>
  <dcterms:modified xsi:type="dcterms:W3CDTF">2025-05-09T08:44:15Z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2020-01-31T00:00:00Z</vt:filetime>
  </property>
  <property fmtid="{D5CDD505-2E9C-101B-9397-08002B2CF9AE}" pid="3" name="Creator">
    <vt:lpwstr>Adobe InDesign 15.0 (Macintosh)</vt:lpwstr>
  </property>
  <property fmtid="{D5CDD505-2E9C-101B-9397-08002B2CF9AE}" pid="4" name="LastSaved">
    <vt:filetime>2020-01-31T00:00:00Z</vt:filetime>
  </property>
</Properties>
</file>