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61" r:id="rId4"/>
    <p:sldId id="268" r:id="rId5"/>
    <p:sldId id="258" r:id="rId6"/>
    <p:sldId id="259" r:id="rId7"/>
    <p:sldId id="262" r:id="rId8"/>
    <p:sldId id="263" r:id="rId9"/>
    <p:sldId id="269" r:id="rId10"/>
    <p:sldId id="270" r:id="rId11"/>
    <p:sldId id="271" r:id="rId12"/>
    <p:sldId id="274" r:id="rId13"/>
    <p:sldId id="272" r:id="rId14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9804" autoAdjust="0"/>
  </p:normalViewPr>
  <p:slideViewPr>
    <p:cSldViewPr snapToGrid="0">
      <p:cViewPr>
        <p:scale>
          <a:sx n="65" d="100"/>
          <a:sy n="65" d="100"/>
        </p:scale>
        <p:origin x="1358" y="2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15"/>
    </p:cViewPr>
  </p:sorterViewPr>
  <p:gridSpacing cx="45000" cy="45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A92AEF-3C5E-4B5E-BB6A-260833F39F7C}" type="datetimeFigureOut">
              <a:rPr lang="en-GB" smtClean="0"/>
              <a:t>08/05/2025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A5B0D6-F50C-42D7-9CBA-3CB96A3241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6742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A5B0D6-F50C-42D7-9CBA-3CB96A32411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8719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Spatial Transcriptomics (10x Genomics </a:t>
            </a:r>
            <a:r>
              <a:rPr lang="en-GB" dirty="0" err="1"/>
              <a:t>Visium</a:t>
            </a:r>
            <a:r>
              <a:rPr lang="en-GB" dirty="0"/>
              <a:t>) is a powerful technology that enables the measurement of gene expression directly within tissue sections, while preserving the spatial context. </a:t>
            </a:r>
            <a:endParaRPr lang="pl-PL" dirty="0"/>
          </a:p>
          <a:p>
            <a:endParaRPr lang="pl-PL" dirty="0"/>
          </a:p>
          <a:p>
            <a:r>
              <a:rPr lang="en-GB" dirty="0"/>
              <a:t>This means that researchers can determine not only which genes are being expressed, but also exactly where in the tissue those genes are active.</a:t>
            </a:r>
            <a:endParaRPr lang="pl-PL" dirty="0"/>
          </a:p>
          <a:p>
            <a:endParaRPr lang="pl-PL" dirty="0"/>
          </a:p>
          <a:p>
            <a:r>
              <a:rPr lang="en-GB" dirty="0"/>
              <a:t>This allows for the detailed study </a:t>
            </a:r>
            <a:r>
              <a:rPr lang="en-GB" b="1" u="sng" dirty="0"/>
              <a:t>of tissue architecture, cellular interactions, and disease microenvironments</a:t>
            </a:r>
            <a:r>
              <a:rPr lang="en-GB" dirty="0"/>
              <a:t>, and can uncover insights that traditional bulk or single-cell RNA-</a:t>
            </a:r>
            <a:r>
              <a:rPr lang="en-GB" dirty="0" err="1"/>
              <a:t>seq</a:t>
            </a:r>
            <a:r>
              <a:rPr lang="en-GB" dirty="0"/>
              <a:t> methods might miss due to loss of spatial context.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A5B0D6-F50C-42D7-9CBA-3CB96A32411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13241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GL261 glioma cell lines were cultured and subsequently implanted intracranially. </a:t>
            </a:r>
            <a:endParaRPr lang="pl-P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After 21 days, the mice were sacrificed, followed by perfusion, and the brains were harvested and frozen. </a:t>
            </a:r>
            <a:endParaRPr lang="pl-P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Brain sections were mounted onto </a:t>
            </a:r>
            <a:r>
              <a:rPr lang="en-GB" dirty="0" err="1"/>
              <a:t>Visium</a:t>
            </a:r>
            <a:r>
              <a:rPr lang="en-GB" dirty="0"/>
              <a:t> slides, stained, and imaged. </a:t>
            </a:r>
            <a:endParaRPr lang="pl-P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Library preparation was then carried out in accordance with the </a:t>
            </a:r>
            <a:r>
              <a:rPr lang="en-GB" dirty="0" err="1"/>
              <a:t>Visium</a:t>
            </a:r>
            <a:r>
              <a:rPr lang="en-GB" dirty="0"/>
              <a:t> Spatial Gene Expression protocol.</a:t>
            </a:r>
            <a:r>
              <a:rPr lang="pl-PL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Then </a:t>
            </a:r>
            <a:r>
              <a:rPr lang="pl-PL" dirty="0" err="1"/>
              <a:t>libraries</a:t>
            </a:r>
            <a:r>
              <a:rPr lang="pl-PL" dirty="0"/>
              <a:t> </a:t>
            </a:r>
            <a:r>
              <a:rPr lang="pl-PL" dirty="0" err="1"/>
              <a:t>were</a:t>
            </a:r>
            <a:r>
              <a:rPr lang="pl-PL" dirty="0"/>
              <a:t> </a:t>
            </a:r>
            <a:r>
              <a:rPr lang="pl-PL" dirty="0" err="1"/>
              <a:t>sequenced</a:t>
            </a:r>
            <a:r>
              <a:rPr lang="pl-PL" dirty="0"/>
              <a:t> and </a:t>
            </a:r>
            <a:r>
              <a:rPr lang="pl-PL" dirty="0" err="1"/>
              <a:t>produced</a:t>
            </a:r>
            <a:r>
              <a:rPr lang="pl-PL" dirty="0"/>
              <a:t> data was </a:t>
            </a:r>
            <a:r>
              <a:rPr lang="pl-PL" dirty="0" err="1"/>
              <a:t>analyzed</a:t>
            </a:r>
            <a:r>
              <a:rPr lang="pl-PL" dirty="0"/>
              <a:t>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A5B0D6-F50C-42D7-9CBA-3CB96A32411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38804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How Spatial Transcriptomics (10x Genomics </a:t>
            </a:r>
            <a:r>
              <a:rPr lang="en-GB" b="1" dirty="0" err="1"/>
              <a:t>Visium</a:t>
            </a:r>
            <a:r>
              <a:rPr lang="en-GB" b="1" dirty="0"/>
              <a:t>)</a:t>
            </a:r>
            <a:r>
              <a:rPr lang="en-US" b="1" dirty="0"/>
              <a:t> </a:t>
            </a:r>
            <a:r>
              <a:rPr lang="en-GB" b="1" dirty="0"/>
              <a:t>works </a:t>
            </a:r>
            <a:r>
              <a:rPr lang="pl-PL" b="1" dirty="0"/>
              <a:t>?</a:t>
            </a: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Let’s go through the steps: </a:t>
            </a:r>
            <a:endParaRPr lang="pl-PL" b="1" dirty="0"/>
          </a:p>
          <a:p>
            <a:endParaRPr lang="pl-PL" b="1" dirty="0"/>
          </a:p>
          <a:p>
            <a:r>
              <a:rPr lang="en-GB" b="1" dirty="0"/>
              <a:t>Tissue sectioning, </a:t>
            </a:r>
            <a:r>
              <a:rPr lang="en-GB" dirty="0"/>
              <a:t>: A thin tissue slice is placed onto a </a:t>
            </a:r>
            <a:r>
              <a:rPr lang="en-GB" dirty="0" err="1"/>
              <a:t>Visium</a:t>
            </a:r>
            <a:r>
              <a:rPr lang="en-GB" dirty="0"/>
              <a:t> slide containing spatially barcoded capture spots.</a:t>
            </a:r>
          </a:p>
          <a:p>
            <a:r>
              <a:rPr lang="en-GB" b="1" dirty="0"/>
              <a:t>Staining &amp; Imaging</a:t>
            </a:r>
            <a:r>
              <a:rPr lang="en-GB" dirty="0"/>
              <a:t>: The tissue is stained and imaged to preserve and record tissue morphology.</a:t>
            </a:r>
            <a:endParaRPr lang="pl-PL" dirty="0"/>
          </a:p>
          <a:p>
            <a:endParaRPr lang="en-GB" dirty="0"/>
          </a:p>
          <a:p>
            <a:r>
              <a:rPr lang="en-GB" b="1" dirty="0"/>
              <a:t>Probe Hybridization and Ligation</a:t>
            </a:r>
            <a:r>
              <a:rPr lang="en-GB" dirty="0"/>
              <a:t> </a:t>
            </a:r>
            <a:r>
              <a:rPr lang="en-GB" i="1" dirty="0"/>
              <a:t>: </a:t>
            </a:r>
            <a:r>
              <a:rPr lang="en-GB" dirty="0"/>
              <a:t>Specific probes hybridize to target RNA molecules. When two adjacent probes bind to the same RNA molecule, they are ligated together to enhance specificity.</a:t>
            </a:r>
            <a:endParaRPr lang="pl-PL" dirty="0"/>
          </a:p>
          <a:p>
            <a:endParaRPr lang="en-GB" dirty="0"/>
          </a:p>
          <a:p>
            <a:r>
              <a:rPr lang="pl-PL" b="1" dirty="0" err="1"/>
              <a:t>Rnase</a:t>
            </a:r>
            <a:r>
              <a:rPr lang="pl-PL" b="1" dirty="0"/>
              <a:t> </a:t>
            </a:r>
            <a:r>
              <a:rPr lang="pl-PL" b="1" dirty="0" err="1"/>
              <a:t>Treatement</a:t>
            </a:r>
            <a:r>
              <a:rPr lang="pl-PL" b="1" dirty="0"/>
              <a:t> and </a:t>
            </a:r>
            <a:r>
              <a:rPr lang="pl-PL" b="1" dirty="0" err="1"/>
              <a:t>Permibilization</a:t>
            </a:r>
            <a:r>
              <a:rPr lang="en-GB" dirty="0"/>
              <a:t>: The tissue is permeabilized, allowing native mRNA to bind to the barcoded oligonucleotides at each spatial location.</a:t>
            </a:r>
            <a:endParaRPr lang="pl-PL" dirty="0"/>
          </a:p>
          <a:p>
            <a:endParaRPr lang="pl-P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Probe Extension</a:t>
            </a:r>
            <a:r>
              <a:rPr lang="en-GB" dirty="0"/>
              <a:t>: The ligated probe pairs are extended enzymatically to produce full-length probe products that carry transcript information and are ready for capture.</a:t>
            </a:r>
            <a:endParaRPr lang="pl-PL" dirty="0"/>
          </a:p>
          <a:p>
            <a:endParaRPr lang="en-GB" dirty="0"/>
          </a:p>
          <a:p>
            <a:r>
              <a:rPr lang="pl-PL" b="1" dirty="0"/>
              <a:t>The </a:t>
            </a:r>
            <a:r>
              <a:rPr lang="pl-PL" b="1" dirty="0" err="1"/>
              <a:t>next</a:t>
            </a:r>
            <a:r>
              <a:rPr lang="pl-PL" b="1" dirty="0"/>
              <a:t> step </a:t>
            </a:r>
            <a:r>
              <a:rPr lang="pl-PL" b="1" dirty="0" err="1"/>
              <a:t>is</a:t>
            </a:r>
            <a:r>
              <a:rPr lang="pl-PL" b="1" dirty="0"/>
              <a:t>:</a:t>
            </a:r>
          </a:p>
          <a:p>
            <a:endParaRPr lang="pl-PL" b="1" dirty="0"/>
          </a:p>
          <a:p>
            <a:r>
              <a:rPr lang="en-GB" b="1" dirty="0"/>
              <a:t>cDNA synthesis &amp; Library </a:t>
            </a:r>
            <a:r>
              <a:rPr lang="pl-PL" b="1" dirty="0"/>
              <a:t>Construction</a:t>
            </a:r>
            <a:r>
              <a:rPr lang="en-GB" dirty="0"/>
              <a:t>: Captured RNA or probes are reverse-transcribed into cDNA. Libraries are then prepared, </a:t>
            </a:r>
            <a:r>
              <a:rPr lang="en-US" noProof="0" dirty="0"/>
              <a:t>amplified</a:t>
            </a:r>
            <a:r>
              <a:rPr lang="pl-PL" dirty="0"/>
              <a:t>, </a:t>
            </a:r>
            <a:r>
              <a:rPr lang="en-GB" dirty="0"/>
              <a:t>each tagged with spatial and molecular barcodes.</a:t>
            </a:r>
            <a:endParaRPr lang="pl-PL" dirty="0"/>
          </a:p>
          <a:p>
            <a:endParaRPr lang="en-GB" dirty="0"/>
          </a:p>
          <a:p>
            <a:r>
              <a:rPr lang="en-GB" b="1" dirty="0"/>
              <a:t>Sequencing</a:t>
            </a:r>
            <a:r>
              <a:rPr lang="en-GB" dirty="0"/>
              <a:t>: The libraries are sequenced using next-generation sequencing platforms. </a:t>
            </a:r>
          </a:p>
          <a:p>
            <a:endParaRPr lang="en-GB" b="1" dirty="0"/>
          </a:p>
          <a:p>
            <a:r>
              <a:rPr lang="en-GB" b="1" dirty="0"/>
              <a:t>Data analysis</a:t>
            </a:r>
            <a:r>
              <a:rPr lang="en-GB" dirty="0"/>
              <a:t>: The sequencing data is computationally mapped back to the tissue image using </a:t>
            </a:r>
            <a:r>
              <a:rPr lang="en-GB" dirty="0" err="1"/>
              <a:t>SpaceRanger</a:t>
            </a:r>
            <a:r>
              <a:rPr lang="en-GB" dirty="0"/>
              <a:t> pipeline, resulting in a </a:t>
            </a:r>
            <a:r>
              <a:rPr lang="en-GB" b="1" dirty="0"/>
              <a:t>spatially resolved gene expression map</a:t>
            </a:r>
            <a:r>
              <a:rPr lang="en-GB" dirty="0"/>
              <a:t>.</a:t>
            </a:r>
          </a:p>
          <a:p>
            <a:endParaRPr lang="pl-PL" b="1" dirty="0"/>
          </a:p>
          <a:p>
            <a:endParaRPr lang="pl-PL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A5B0D6-F50C-42D7-9CBA-3CB96A32411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8428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Another </a:t>
            </a:r>
            <a:r>
              <a:rPr lang="en-GB" b="1" dirty="0"/>
              <a:t>in vivo</a:t>
            </a:r>
            <a:r>
              <a:rPr lang="en-GB" dirty="0"/>
              <a:t> experiment in mice was performed using a slightly modified protocol. </a:t>
            </a:r>
          </a:p>
          <a:p>
            <a:endParaRPr lang="en-GB" b="1" dirty="0"/>
          </a:p>
          <a:p>
            <a:r>
              <a:rPr lang="en-GB" b="1" dirty="0"/>
              <a:t>GL261 glioma cells were implanted intracranially</a:t>
            </a:r>
            <a:r>
              <a:rPr lang="en-GB" dirty="0"/>
              <a:t> into the mouse brain. </a:t>
            </a:r>
            <a:r>
              <a:rPr lang="en-GB" b="1" dirty="0"/>
              <a:t>The </a:t>
            </a:r>
            <a:r>
              <a:rPr lang="en-GB" dirty="0"/>
              <a:t>mice underwent </a:t>
            </a:r>
            <a:r>
              <a:rPr lang="en-GB" b="1" dirty="0"/>
              <a:t>irradiation treatment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/>
              <a:t>The animals were sacrificed, followed by perfusion, and the brains were collected, fixed in formalin, and embedded in paraffin (FFPE).</a:t>
            </a:r>
          </a:p>
          <a:p>
            <a:endParaRPr lang="en-GB" dirty="0"/>
          </a:p>
          <a:p>
            <a:r>
              <a:rPr lang="en-GB" dirty="0"/>
              <a:t> Brain sections were then </a:t>
            </a:r>
            <a:r>
              <a:rPr lang="en-GB" b="1" dirty="0"/>
              <a:t>mounted onto 10x Genomics </a:t>
            </a:r>
            <a:r>
              <a:rPr lang="en-GB" b="1" dirty="0" err="1"/>
              <a:t>Visium</a:t>
            </a:r>
            <a:r>
              <a:rPr lang="en-GB" b="1" dirty="0"/>
              <a:t> slides</a:t>
            </a:r>
            <a:r>
              <a:rPr lang="en-GB" dirty="0"/>
              <a:t>, </a:t>
            </a:r>
            <a:r>
              <a:rPr lang="en-GB" b="1" dirty="0"/>
              <a:t>stained</a:t>
            </a:r>
            <a:r>
              <a:rPr lang="en-GB" dirty="0"/>
              <a:t>, and </a:t>
            </a:r>
            <a:r>
              <a:rPr lang="en-GB" b="1" dirty="0"/>
              <a:t>imaged</a:t>
            </a:r>
            <a:r>
              <a:rPr lang="en-GB" dirty="0"/>
              <a:t>. Library preparation was performed according to the </a:t>
            </a:r>
            <a:r>
              <a:rPr lang="en-GB" b="1" dirty="0" err="1"/>
              <a:t>Visium</a:t>
            </a:r>
            <a:r>
              <a:rPr lang="en-GB" b="1" dirty="0"/>
              <a:t> Spatial Gene Expression protocol</a:t>
            </a:r>
            <a:r>
              <a:rPr lang="en-GB" dirty="0"/>
              <a:t>, followed by </a:t>
            </a:r>
            <a:r>
              <a:rPr lang="en-GB" b="1" dirty="0"/>
              <a:t>sequencing</a:t>
            </a:r>
            <a:r>
              <a:rPr lang="en-GB" dirty="0"/>
              <a:t>. The resulting data were subsequently </a:t>
            </a:r>
            <a:r>
              <a:rPr lang="en-GB" b="1" dirty="0" err="1"/>
              <a:t>analyzed</a:t>
            </a:r>
            <a:r>
              <a:rPr lang="en-GB" b="1" dirty="0"/>
              <a:t> to assess spatial gene expression</a:t>
            </a:r>
            <a:r>
              <a:rPr lang="en-GB" dirty="0"/>
              <a:t> in the treated tissue.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A5B0D6-F50C-42D7-9CBA-3CB96A32411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8719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12347-41FA-26DD-3C58-74B2BAFF10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129473-4B24-5014-B6E1-774732F5CD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988359-A981-78F7-809F-F4A808FC8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2CE88-43B0-A2FE-78CD-A6FDCC949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312570-6787-BF53-EE23-B14C37185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5B8F-97AB-4D0B-AA2A-D2A4DC90576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19214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1CCA5-5B5E-EA38-B5E9-52829DF39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583F88-DDA8-B2E4-DFF9-D732F0BEB7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AD6059-DF62-DE38-34B5-EB06EDAA3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51A470-1F84-F120-9F68-EBDFF4F8F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0AAA9A-AE41-65F4-2289-CAA4F3B65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5B8F-97AB-4D0B-AA2A-D2A4DC90576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32946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3FC658-E5F7-0FEC-188E-D99AA97057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741C1E-4A76-DD9C-05EF-0E9B68FCF1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280C5D-D668-AAC2-8F43-C49FA5AD2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4142ED-C1A9-81B6-5A95-C844B4E90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2EEA-4D20-5D19-711C-18BD1DE41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5B8F-97AB-4D0B-AA2A-D2A4DC90576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033981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E3CD54A9-F9E9-4F1E-A0D9-9BA25F0039E6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6558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B6129-61AA-CB18-3526-D32FA8416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2F815-C251-2EA9-67A7-70129432F7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602257-5C6E-E480-065D-4D420A0CF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02F137-752C-4D1E-712F-B86091E5F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24D3E-A382-2144-EFE4-35C82DE7B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5B8F-97AB-4D0B-AA2A-D2A4DC90576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89989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1D821-4BD2-D981-80E6-C371045F4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507EC4-1097-63F3-F371-44021A56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607C7-DBF4-3B88-332B-533FDB2FD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AD82F8-4720-2391-98DD-3F029908E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12DC6F-216B-E1C7-6894-73B509A91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5B8F-97AB-4D0B-AA2A-D2A4DC90576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80733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B12A4-A83C-722C-DB56-C261E7591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60495-9135-DD32-1CB9-300ED7998A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22BAF3-F4E5-CC75-0BE7-CAF0FC0FD5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43E81E-D693-1D9D-2993-44D36AD17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2F2FF9-0FD8-F6FD-D792-E368CE635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72A08C-994E-442A-831C-A60EA1DF7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5B8F-97AB-4D0B-AA2A-D2A4DC90576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3540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8E5E2-2C37-F307-739C-A92847F07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A7FA04-5DD3-BCB9-493D-199E717AAE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7B3FD5-A3FA-3FB3-2096-CFF1A2957B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D52C63-6796-2E0E-D732-16B6D6585A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D76190-828A-8906-A08E-59800C1EAD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D36FB0-0202-43FF-62BC-4C37C74A0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EC65E7-D27B-3374-7F4B-31F48D9F9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68D658-235C-A5B0-8514-8FFD0318E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5B8F-97AB-4D0B-AA2A-D2A4DC90576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75486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16FDC-DCDD-583B-B905-276D46E39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1E9747-F3C2-EDC8-D23C-24B02C211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8874D5-17A9-1168-940D-5C9CFB544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727746-4926-D9FD-116A-2C5421E12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5B8F-97AB-4D0B-AA2A-D2A4DC90576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25520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2CBF32-E4A0-63EC-8F02-A17413D85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B6C2B4-D29E-C852-688A-ED3B362B7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D6E648-09AA-3629-CF49-0B474A86A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5B8F-97AB-4D0B-AA2A-D2A4DC90576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48426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92874-251B-31DB-CAFE-A3A34D914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298864-A116-5CD7-3318-E5D2C93F3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8FDA99-4E3A-789A-9D20-A5F7E87B64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296628-28C8-7A8D-7D1E-1386F2FA8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30F348-1B6A-59E7-83C4-EB89F0E6B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19D2CA-CCD9-A0E1-6572-60F38A1CC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5B8F-97AB-4D0B-AA2A-D2A4DC90576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3355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445C7-7B5E-8092-3493-12A13ABEF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7F0EF2-81DD-EB51-B185-359A2C6709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DE9C42-2D0A-9C2C-8310-B99ED18DE8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9095A7-3433-1626-761C-3AA5431D1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1CAD75-CDCF-5D6C-0C2C-75558C525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EC53E0-98C3-5FD8-D492-109DBC226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5B8F-97AB-4D0B-AA2A-D2A4DC90576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80642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08CCC3-DBB3-B239-0F62-19FA1B244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6A0791-401A-8D92-84C9-181700CB8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A3572C-4466-2BBA-D184-78B197D229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32B3D9-9DF4-D8FA-2605-371B8BEC5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IN"/>
              <a:t>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F5D6C2-9D17-F811-9E5F-C4A94CDC02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B5B8F-97AB-4D0B-AA2A-D2A4DC90576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43646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11.jp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DA723C5-0257-66DE-B7CD-FF6A1CDD68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118" y="109399"/>
            <a:ext cx="3086320" cy="10155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701543-9843-4D2D-B203-CC07C5A062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450" y="147250"/>
            <a:ext cx="4731100" cy="954107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F005DFBC-8195-9126-463C-FAF74E409B4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67" y="202999"/>
            <a:ext cx="2611180" cy="782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10F1CE-4BE5-B2DE-7F27-D5503A16300A}"/>
              </a:ext>
            </a:extLst>
          </p:cNvPr>
          <p:cNvSpPr txBox="1"/>
          <p:nvPr/>
        </p:nvSpPr>
        <p:spPr>
          <a:xfrm>
            <a:off x="419220" y="1811799"/>
            <a:ext cx="113535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Investigating </a:t>
            </a:r>
            <a:r>
              <a:rPr lang="pl-PL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  <a:r>
              <a:rPr lang="en-IN" sz="2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patial</a:t>
            </a:r>
            <a:r>
              <a:rPr lang="en-IN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l-PL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n-IN" sz="2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eterogeneity</a:t>
            </a:r>
            <a:r>
              <a:rPr lang="en-IN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</a:t>
            </a:r>
            <a:r>
              <a:rPr lang="pl-PL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</a:t>
            </a:r>
            <a:r>
              <a:rPr lang="en-IN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mor </a:t>
            </a:r>
            <a:r>
              <a:rPr lang="pl-PL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lang="en-IN" sz="2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icroenvironmen</a:t>
            </a:r>
            <a:r>
              <a:rPr lang="pl-PL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en-IN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l-PL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lang="en-IN" sz="2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nteractions</a:t>
            </a:r>
            <a:r>
              <a:rPr lang="en-IN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 </a:t>
            </a:r>
            <a:r>
              <a:rPr lang="pl-PL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n-IN" sz="2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igh</a:t>
            </a:r>
            <a:r>
              <a:rPr lang="en-IN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l-PL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</a:t>
            </a:r>
            <a:r>
              <a:rPr lang="en-IN" sz="2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rade</a:t>
            </a:r>
            <a:r>
              <a:rPr lang="en-IN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l-PL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</a:t>
            </a:r>
            <a:r>
              <a:rPr lang="en-IN" sz="2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lio</a:t>
            </a:r>
            <a:r>
              <a:rPr lang="pl-PL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</a:t>
            </a:r>
            <a:r>
              <a:rPr lang="en-IN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l-PL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</a:t>
            </a:r>
            <a:r>
              <a:rPr lang="en-IN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sing </a:t>
            </a:r>
            <a:r>
              <a:rPr lang="pl-PL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  <a:r>
              <a:rPr lang="en-IN" sz="2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patial</a:t>
            </a:r>
            <a:r>
              <a:rPr lang="en-IN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l-PL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en-IN" sz="2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ranscriptomics</a:t>
            </a:r>
            <a:r>
              <a:rPr lang="en-IN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I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3012AE36-71D8-91BE-187F-63D68DC3FB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923302"/>
            <a:ext cx="9144000" cy="2996725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PhD candidate: Shrinath Dhanapal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Supervisor: Prof. Dr. Hab. Bożena Kamińska-Kaczmarek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Laboratory of Molecular Neurobiology,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Nencki Institute of Experimental Biology PAS, Warsaw, Poland.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98256E-BAC0-CDF2-7A60-67E3E0E97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5B8F-97AB-4D0B-AA2A-D2A4DC90576A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508078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07BD01-E924-0B3A-3EA1-650388D88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6A7C625-02E8-CDA7-5351-4B0C564FE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583" y="3429000"/>
            <a:ext cx="2298561" cy="32542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C9908F-ED48-7E54-DB53-F33071EA22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886" y="1394301"/>
            <a:ext cx="7315215" cy="45720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5CDA4E-9381-F7A0-0106-0E6166791307}"/>
              </a:ext>
            </a:extLst>
          </p:cNvPr>
          <p:cNvSpPr txBox="1"/>
          <p:nvPr/>
        </p:nvSpPr>
        <p:spPr>
          <a:xfrm>
            <a:off x="513183" y="149290"/>
            <a:ext cx="81195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>
                <a:latin typeface="Arial" panose="020B0604020202020204" pitchFamily="34" charset="0"/>
                <a:cs typeface="Arial" panose="020B0604020202020204" pitchFamily="34" charset="0"/>
              </a:rPr>
              <a:t>Comparison of 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IN" sz="2400" dirty="0" err="1">
                <a:latin typeface="Arial" panose="020B0604020202020204" pitchFamily="34" charset="0"/>
                <a:cs typeface="Arial" panose="020B0604020202020204" pitchFamily="34" charset="0"/>
              </a:rPr>
              <a:t>ighly</a:t>
            </a:r>
            <a:r>
              <a:rPr lang="en-I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IN" sz="2400" dirty="0" err="1">
                <a:latin typeface="Arial" panose="020B0604020202020204" pitchFamily="34" charset="0"/>
                <a:cs typeface="Arial" panose="020B0604020202020204" pitchFamily="34" charset="0"/>
              </a:rPr>
              <a:t>xpressed</a:t>
            </a:r>
            <a:r>
              <a:rPr lang="en-IN" sz="2400" dirty="0">
                <a:latin typeface="Arial" panose="020B0604020202020204" pitchFamily="34" charset="0"/>
                <a:cs typeface="Arial" panose="020B0604020202020204" pitchFamily="34" charset="0"/>
              </a:rPr>
              <a:t> genes in 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the t</a:t>
            </a:r>
            <a:r>
              <a:rPr lang="en-IN" sz="2400" dirty="0" err="1">
                <a:latin typeface="Arial" panose="020B0604020202020204" pitchFamily="34" charset="0"/>
                <a:cs typeface="Arial" panose="020B0604020202020204" pitchFamily="34" charset="0"/>
              </a:rPr>
              <a:t>umor</a:t>
            </a:r>
            <a:r>
              <a:rPr lang="en-I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IN" sz="2400" dirty="0">
                <a:latin typeface="Arial" panose="020B0604020202020204" pitchFamily="34" charset="0"/>
                <a:cs typeface="Arial" panose="020B0604020202020204" pitchFamily="34" charset="0"/>
              </a:rPr>
              <a:t>ore: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1100A0A-09A0-88DC-382F-2F25EA949391}"/>
              </a:ext>
            </a:extLst>
          </p:cNvPr>
          <p:cNvSpPr/>
          <p:nvPr/>
        </p:nvSpPr>
        <p:spPr>
          <a:xfrm>
            <a:off x="4989444" y="1828801"/>
            <a:ext cx="4959626" cy="308113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E9CA14-E82A-3509-3B5D-E1E1429688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21" y="580285"/>
            <a:ext cx="3713668" cy="258482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1B05BD2-7856-4EC1-6B28-6CBEA8E57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5B8F-97AB-4D0B-AA2A-D2A4DC90576A}" type="slidenum">
              <a:rPr lang="en-IN" smtClean="0"/>
              <a:t>10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976488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587C3B-1CEE-7772-E27A-9E354F092C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9">
            <a:extLst>
              <a:ext uri="{FF2B5EF4-FFF2-40B4-BE49-F238E27FC236}">
                <a16:creationId xmlns:a16="http://schemas.microsoft.com/office/drawing/2014/main" id="{93E2F71B-AC5B-41BC-9959-907C07DF248D}"/>
              </a:ext>
            </a:extLst>
          </p:cNvPr>
          <p:cNvSpPr txBox="1"/>
          <p:nvPr/>
        </p:nvSpPr>
        <p:spPr>
          <a:xfrm>
            <a:off x="332897" y="0"/>
            <a:ext cx="11548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i="0" dirty="0">
                <a:solidFill>
                  <a:srgbClr val="2E2E2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Spatial Mapping of Clusters onto H&amp;E-Stained Tissue Section: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BE9CC1-FCA9-D006-47DD-A2CCE912B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5B8F-97AB-4D0B-AA2A-D2A4DC90576A}" type="slidenum">
              <a:rPr lang="en-IN" smtClean="0"/>
              <a:t>11</a:t>
            </a:fld>
            <a:endParaRPr lang="en-IN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CDE5DBC-3A71-BBDD-B731-23C7333B035F}"/>
              </a:ext>
            </a:extLst>
          </p:cNvPr>
          <p:cNvGrpSpPr/>
          <p:nvPr/>
        </p:nvGrpSpPr>
        <p:grpSpPr>
          <a:xfrm>
            <a:off x="1560443" y="461665"/>
            <a:ext cx="8405192" cy="6259810"/>
            <a:chOff x="2011017" y="627451"/>
            <a:chExt cx="8169966" cy="609402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80DDAEC-24CD-4629-62AC-E1AEA6127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70" r="49753"/>
            <a:stretch/>
          </p:blipFill>
          <p:spPr>
            <a:xfrm>
              <a:off x="6430617" y="627451"/>
              <a:ext cx="3750366" cy="609402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607409D-D91D-866F-7A7F-7313F42AF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30" r="10192"/>
            <a:stretch/>
          </p:blipFill>
          <p:spPr>
            <a:xfrm>
              <a:off x="2011017" y="627452"/>
              <a:ext cx="3856383" cy="60940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64474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E64D6A-40DC-8BF4-57EC-2ADFEE2B4C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3613D146-55EA-BA99-D3E8-7CBCBEFB8C99}"/>
              </a:ext>
            </a:extLst>
          </p:cNvPr>
          <p:cNvSpPr/>
          <p:nvPr/>
        </p:nvSpPr>
        <p:spPr>
          <a:xfrm>
            <a:off x="371969" y="161100"/>
            <a:ext cx="3926654" cy="460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2400" b="1" spc="-1" dirty="0">
                <a:latin typeface="Arial" panose="020B0604020202020204" pitchFamily="34" charset="0"/>
                <a:cs typeface="Arial" panose="020B0604020202020204" pitchFamily="34" charset="0"/>
              </a:rPr>
              <a:t>Summary:</a:t>
            </a:r>
            <a:endParaRPr lang="en-US" sz="2400" b="1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DDD711-5741-8387-F0A1-A8E25AE26881}"/>
              </a:ext>
            </a:extLst>
          </p:cNvPr>
          <p:cNvSpPr txBox="1"/>
          <p:nvPr/>
        </p:nvSpPr>
        <p:spPr>
          <a:xfrm>
            <a:off x="355600" y="985520"/>
            <a:ext cx="11480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DAMs (Disease-Associated M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yeloid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cells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were the most abundant in the tumor center, indicating that these cells may adopt a phenotype that promotes tumor growth and suppresses anti-tumor immunity.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MDMs (Monocyte-derived macrophages) infiltrate tumors, adopting a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tumor supportive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state, which suppress immunity and promote vascular growth.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Activated microglia form a ring around the tumor center and may act as pro-tumorigenic cells, promoting tumor proliferation.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7E6A79C1-4C50-1B50-A2C5-87751640F703}"/>
              </a:ext>
            </a:extLst>
          </p:cNvPr>
          <p:cNvSpPr/>
          <p:nvPr/>
        </p:nvSpPr>
        <p:spPr>
          <a:xfrm>
            <a:off x="371969" y="3592938"/>
            <a:ext cx="3926654" cy="460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2400" b="1" spc="-1" dirty="0">
                <a:latin typeface="Arial" panose="020B0604020202020204" pitchFamily="34" charset="0"/>
                <a:cs typeface="Arial" panose="020B0604020202020204" pitchFamily="34" charset="0"/>
              </a:rPr>
              <a:t>Future Work:</a:t>
            </a:r>
            <a:endParaRPr lang="en-US" sz="2400" b="1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E7F4D8-BCAA-979D-B896-83320BBE8BF5}"/>
              </a:ext>
            </a:extLst>
          </p:cNvPr>
          <p:cNvSpPr txBox="1"/>
          <p:nvPr/>
        </p:nvSpPr>
        <p:spPr>
          <a:xfrm>
            <a:off x="355600" y="4053149"/>
            <a:ext cx="1148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We extend this spatial transcriptomic analysis to pediatric high-grade glioma (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pHGG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endParaRPr lang="en-I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CC062FC-0E87-9A80-0E69-3D5626CD0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5B8F-97AB-4D0B-AA2A-D2A4DC90576A}" type="slidenum">
              <a:rPr lang="en-IN" smtClean="0"/>
              <a:t>12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840922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F3362B-757C-3348-3A01-25573BCF87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0FE4C6-E8AF-BAA4-8950-136DBF0D2896}"/>
              </a:ext>
            </a:extLst>
          </p:cNvPr>
          <p:cNvSpPr txBox="1"/>
          <p:nvPr/>
        </p:nvSpPr>
        <p:spPr>
          <a:xfrm>
            <a:off x="4574258" y="5570849"/>
            <a:ext cx="70740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Thank you </a:t>
            </a:r>
          </a:p>
          <a:p>
            <a:pPr algn="ctr"/>
            <a:r>
              <a:rPr lang="en-US" sz="28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For your attention!</a:t>
            </a:r>
            <a:endParaRPr lang="en-IN" sz="2800" b="1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FA8A762-64BA-5975-8F69-5AD67E31C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31192"/>
            <a:ext cx="7100712" cy="5149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DE1BC9-E558-5AAD-C0E5-0E239B096547}"/>
              </a:ext>
            </a:extLst>
          </p:cNvPr>
          <p:cNvSpPr txBox="1"/>
          <p:nvPr/>
        </p:nvSpPr>
        <p:spPr>
          <a:xfrm>
            <a:off x="519288" y="293511"/>
            <a:ext cx="4052712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>
                <a:latin typeface="Arial" panose="020B0604020202020204" pitchFamily="34" charset="0"/>
                <a:cs typeface="Arial" panose="020B0604020202020204" pitchFamily="34" charset="0"/>
              </a:rPr>
              <a:t>Acknowledgement:</a:t>
            </a:r>
          </a:p>
          <a:p>
            <a:endParaRPr lang="en-IN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Szymon </a:t>
            </a:r>
            <a:r>
              <a:rPr lang="en-IN" sz="1600" dirty="0" err="1">
                <a:latin typeface="Arial" panose="020B0604020202020204" pitchFamily="34" charset="0"/>
                <a:cs typeface="Arial" panose="020B0604020202020204" pitchFamily="34" charset="0"/>
              </a:rPr>
              <a:t>baluszek</a:t>
            </a:r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, PhD</a:t>
            </a:r>
          </a:p>
          <a:p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Anna Lenkiewicz,  PhD</a:t>
            </a:r>
          </a:p>
          <a:p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Paulina </a:t>
            </a:r>
            <a:r>
              <a:rPr lang="en-IN" sz="1600" dirty="0" err="1">
                <a:latin typeface="Arial" panose="020B0604020202020204" pitchFamily="34" charset="0"/>
                <a:cs typeface="Arial" panose="020B0604020202020204" pitchFamily="34" charset="0"/>
              </a:rPr>
              <a:t>Szadkowska</a:t>
            </a:r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, PhD</a:t>
            </a:r>
          </a:p>
          <a:p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Maciej Florczyk , PhD</a:t>
            </a:r>
          </a:p>
          <a:p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Natalia Ochocka, PhD</a:t>
            </a:r>
          </a:p>
          <a:p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Aleksandra Ellert-</a:t>
            </a:r>
            <a:r>
              <a:rPr lang="en-IN" sz="1600" dirty="0" err="1">
                <a:latin typeface="Arial" panose="020B0604020202020204" pitchFamily="34" charset="0"/>
                <a:cs typeface="Arial" panose="020B0604020202020204" pitchFamily="34" charset="0"/>
              </a:rPr>
              <a:t>Miklaszewska</a:t>
            </a:r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, PhD </a:t>
            </a:r>
          </a:p>
          <a:p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Iwona </a:t>
            </a:r>
            <a:r>
              <a:rPr lang="en-IN" sz="1600" dirty="0" err="1">
                <a:latin typeface="Arial" panose="020B0604020202020204" pitchFamily="34" charset="0"/>
                <a:cs typeface="Arial" panose="020B0604020202020204" pitchFamily="34" charset="0"/>
              </a:rPr>
              <a:t>Ciechomska</a:t>
            </a:r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, PhD</a:t>
            </a:r>
          </a:p>
          <a:p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Katarzyna </a:t>
            </a:r>
            <a:r>
              <a:rPr lang="en-IN" sz="1600" dirty="0" err="1">
                <a:latin typeface="Arial" panose="020B0604020202020204" pitchFamily="34" charset="0"/>
                <a:cs typeface="Arial" panose="020B0604020202020204" pitchFamily="34" charset="0"/>
              </a:rPr>
              <a:t>Poleszak</a:t>
            </a:r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, PhD </a:t>
            </a:r>
          </a:p>
          <a:p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Michał Dąbrowski, PhD, </a:t>
            </a:r>
          </a:p>
          <a:p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Yuliana </a:t>
            </a:r>
            <a:r>
              <a:rPr lang="en-IN" sz="1600" dirty="0" err="1">
                <a:latin typeface="Arial" panose="020B0604020202020204" pitchFamily="34" charset="0"/>
                <a:cs typeface="Arial" panose="020B0604020202020204" pitchFamily="34" charset="0"/>
              </a:rPr>
              <a:t>Hovorova</a:t>
            </a:r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, PhD</a:t>
            </a:r>
          </a:p>
          <a:p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Beata Kaza, MSc </a:t>
            </a:r>
          </a:p>
          <a:p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Paulina </a:t>
            </a:r>
            <a:r>
              <a:rPr lang="en-IN" sz="1600" dirty="0" err="1">
                <a:latin typeface="Arial" panose="020B0604020202020204" pitchFamily="34" charset="0"/>
                <a:cs typeface="Arial" panose="020B0604020202020204" pitchFamily="34" charset="0"/>
              </a:rPr>
              <a:t>Pilanc-Kudlek</a:t>
            </a:r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,  MSc</a:t>
            </a:r>
          </a:p>
          <a:p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Karol Jacek, MSc</a:t>
            </a:r>
          </a:p>
          <a:p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Monika </a:t>
            </a:r>
            <a:r>
              <a:rPr lang="en-IN" sz="1600" dirty="0" err="1">
                <a:latin typeface="Arial" panose="020B0604020202020204" pitchFamily="34" charset="0"/>
                <a:cs typeface="Arial" panose="020B0604020202020204" pitchFamily="34" charset="0"/>
              </a:rPr>
              <a:t>Dźwigońska</a:t>
            </a:r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, MSc</a:t>
            </a:r>
          </a:p>
          <a:p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Zuzanna </a:t>
            </a:r>
            <a:r>
              <a:rPr lang="en-IN" sz="1600" dirty="0" err="1">
                <a:latin typeface="Arial" panose="020B0604020202020204" pitchFamily="34" charset="0"/>
                <a:cs typeface="Arial" panose="020B0604020202020204" pitchFamily="34" charset="0"/>
              </a:rPr>
              <a:t>Łuczak-Sobotkowska</a:t>
            </a:r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, MSc</a:t>
            </a:r>
          </a:p>
          <a:p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Paulina Kamińska, MSc</a:t>
            </a:r>
          </a:p>
          <a:p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Kacper </a:t>
            </a:r>
            <a:r>
              <a:rPr lang="en-IN" sz="1600" dirty="0" err="1">
                <a:latin typeface="Arial" panose="020B0604020202020204" pitchFamily="34" charset="0"/>
                <a:cs typeface="Arial" panose="020B0604020202020204" pitchFamily="34" charset="0"/>
              </a:rPr>
              <a:t>Waśniewski</a:t>
            </a:r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, MSc</a:t>
            </a:r>
          </a:p>
          <a:p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Patrycja Rosa, MSc</a:t>
            </a:r>
          </a:p>
          <a:p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João Pedro Alves de Araujo, MSc</a:t>
            </a:r>
          </a:p>
          <a:p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Szymon Lipiec</a:t>
            </a:r>
          </a:p>
          <a:p>
            <a:endParaRPr lang="en-IN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B33A27-D797-B69F-8002-0540C0B45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5B8F-97AB-4D0B-AA2A-D2A4DC90576A}" type="slidenum">
              <a:rPr lang="en-IN" smtClean="0"/>
              <a:t>13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644655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987EBB-3E01-4FA5-17F7-D07C0D5D2F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EA073F4-4E76-417E-4CAC-89ADC04E562C}"/>
              </a:ext>
            </a:extLst>
          </p:cNvPr>
          <p:cNvSpPr txBox="1"/>
          <p:nvPr/>
        </p:nvSpPr>
        <p:spPr>
          <a:xfrm>
            <a:off x="142338" y="287093"/>
            <a:ext cx="6269751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N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Glioblastoma: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en-IN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IN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Glioblastoma (GBM) </a:t>
            </a:r>
            <a:r>
              <a:rPr lang="pl-PL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</a:t>
            </a:r>
            <a:r>
              <a:rPr lang="pl-PL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pl-PL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malignant</a:t>
            </a:r>
            <a:r>
              <a:rPr lang="pl-PL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l-PL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brain</a:t>
            </a:r>
            <a:r>
              <a:rPr lang="pl-PL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tumor and </a:t>
            </a:r>
            <a:r>
              <a:rPr lang="en-IN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remains one of the most aggressive and treatment-resistant brain </a:t>
            </a:r>
            <a:r>
              <a:rPr lang="en-IN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tumors</a:t>
            </a:r>
            <a:r>
              <a:rPr lang="en-IN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characterized by cellular heterogeneity, metabolic reprogramming, and complex cell-cell interactions within the </a:t>
            </a:r>
            <a:r>
              <a:rPr lang="en-IN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tumor</a:t>
            </a:r>
            <a:r>
              <a:rPr lang="en-IN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microenvironment (TME). 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en-IN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IN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TME comprises various cell types (endothelial cells, fibroblasts, immune cells, etc.) and extra-cellular components (cytokines, growth factors, hormones, extracellular matrix, etc.) that are surrounding </a:t>
            </a:r>
            <a:r>
              <a:rPr lang="en-IN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tumor</a:t>
            </a:r>
            <a:r>
              <a:rPr lang="en-IN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cells and nourish</a:t>
            </a:r>
            <a:r>
              <a:rPr lang="pl-PL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</a:t>
            </a:r>
            <a:r>
              <a:rPr lang="en-IN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by a vascular network.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en-IN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en-IN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en-IN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en-IN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en-I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4D54688-4CD8-8F12-3A0A-F344240950D5}"/>
              </a:ext>
            </a:extLst>
          </p:cNvPr>
          <p:cNvGrpSpPr/>
          <p:nvPr/>
        </p:nvGrpSpPr>
        <p:grpSpPr>
          <a:xfrm>
            <a:off x="6659883" y="620734"/>
            <a:ext cx="5389779" cy="4413956"/>
            <a:chOff x="6659883" y="609601"/>
            <a:chExt cx="5389779" cy="441395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CC30B95-D673-0CF1-A17F-0A38E06D0AA4}"/>
                </a:ext>
              </a:extLst>
            </p:cNvPr>
            <p:cNvGrpSpPr/>
            <p:nvPr/>
          </p:nvGrpSpPr>
          <p:grpSpPr>
            <a:xfrm>
              <a:off x="6659883" y="609601"/>
              <a:ext cx="5389779" cy="4413956"/>
              <a:chOff x="6659883" y="609601"/>
              <a:chExt cx="5389779" cy="4413956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69F9957D-751A-EEA3-F189-EC5E5EE692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291" r="2594" b="2014"/>
              <a:stretch/>
            </p:blipFill>
            <p:spPr>
              <a:xfrm>
                <a:off x="6705600" y="609601"/>
                <a:ext cx="5344062" cy="4413956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98D7ADD-D9E0-3BBF-568D-40FA4F808489}"/>
                  </a:ext>
                </a:extLst>
              </p:cNvPr>
              <p:cNvSpPr txBox="1"/>
              <p:nvPr/>
            </p:nvSpPr>
            <p:spPr>
              <a:xfrm>
                <a:off x="6659883" y="3061390"/>
                <a:ext cx="564444" cy="5644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IN" dirty="0"/>
              </a:p>
            </p:txBody>
          </p:sp>
        </p:grp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042977B-02C3-D91E-24EF-182BEE05B50E}"/>
                </a:ext>
              </a:extLst>
            </p:cNvPr>
            <p:cNvCxnSpPr>
              <a:cxnSpLocks/>
            </p:cNvCxnSpPr>
            <p:nvPr/>
          </p:nvCxnSpPr>
          <p:spPr>
            <a:xfrm>
              <a:off x="12038907" y="3687773"/>
              <a:ext cx="0" cy="1319336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BEF94A-1E6C-8EBF-8980-BF05AD1DD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5B8F-97AB-4D0B-AA2A-D2A4DC90576A}" type="slidenum">
              <a:rPr lang="en-IN" smtClean="0"/>
              <a:t>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069986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5D4DEA-AA5A-B32B-82E0-26B402984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738C33-A73F-B172-C191-170C2D2A0777}"/>
              </a:ext>
            </a:extLst>
          </p:cNvPr>
          <p:cNvSpPr txBox="1"/>
          <p:nvPr/>
        </p:nvSpPr>
        <p:spPr>
          <a:xfrm>
            <a:off x="727435" y="391345"/>
            <a:ext cx="1073713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>
                <a:latin typeface="Arial" panose="020B0604020202020204" pitchFamily="34" charset="0"/>
                <a:cs typeface="Arial" panose="020B0604020202020204" pitchFamily="34" charset="0"/>
              </a:rPr>
              <a:t>Aim of the study:</a:t>
            </a:r>
          </a:p>
          <a:p>
            <a:endParaRPr lang="en-IN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 comprehensively characterize the spatial organization and cellular heterogeneity of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high 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grade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gliomas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and to investigate tumor–immune cell interactions within the TME using the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Visium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Spatial Gene Expression platform (10x Genomics).</a:t>
            </a:r>
            <a:endParaRPr lang="en-I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ain graphic">
            <a:extLst>
              <a:ext uri="{FF2B5EF4-FFF2-40B4-BE49-F238E27FC236}">
                <a16:creationId xmlns:a16="http://schemas.microsoft.com/office/drawing/2014/main" id="{644559CE-7E89-9F7F-A25D-74FDC6465333}"/>
              </a:ext>
            </a:extLst>
          </p:cNvPr>
          <p:cNvPicPr/>
          <p:nvPr/>
        </p:nvPicPr>
        <p:blipFill>
          <a:blip r:embed="rId3"/>
          <a:srcRect l="1538" r="3087" b="59312"/>
          <a:stretch/>
        </p:blipFill>
        <p:spPr>
          <a:xfrm>
            <a:off x="1824181" y="2479373"/>
            <a:ext cx="8543638" cy="3708991"/>
          </a:xfrm>
          <a:prstGeom prst="rect">
            <a:avLst/>
          </a:prstGeom>
          <a:ln>
            <a:noFill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E19839-A5C3-73C7-49DF-A211EEF14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5B8F-97AB-4D0B-AA2A-D2A4DC90576A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15029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F33258-7C58-245D-0BBE-81209D4C4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28EF4D-4D25-57A3-E4A1-8548CC2FEC2A}"/>
              </a:ext>
            </a:extLst>
          </p:cNvPr>
          <p:cNvSpPr txBox="1"/>
          <p:nvPr/>
        </p:nvSpPr>
        <p:spPr>
          <a:xfrm>
            <a:off x="293511" y="203200"/>
            <a:ext cx="5531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>
                <a:latin typeface="Arial" panose="020B0604020202020204" pitchFamily="34" charset="0"/>
                <a:cs typeface="Arial" panose="020B0604020202020204" pitchFamily="34" charset="0"/>
              </a:rPr>
              <a:t>Experimental </a:t>
            </a:r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IN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orkflow</a:t>
            </a:r>
            <a:r>
              <a:rPr lang="en-IN" sz="24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180E79-0C0E-23C0-79B4-18A432C874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488" r="58047" b="8358"/>
          <a:stretch/>
        </p:blipFill>
        <p:spPr>
          <a:xfrm>
            <a:off x="3114091" y="2019023"/>
            <a:ext cx="3529140" cy="39309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ACBE0F9-5C73-55A5-1B16-6966F27CB4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3746" t="10911" r="1569" b="1247"/>
          <a:stretch/>
        </p:blipFill>
        <p:spPr>
          <a:xfrm>
            <a:off x="6777873" y="1830487"/>
            <a:ext cx="4892511" cy="43080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2B61DB-752A-C912-3906-B7C954BFE2CF}"/>
              </a:ext>
            </a:extLst>
          </p:cNvPr>
          <p:cNvSpPr txBox="1"/>
          <p:nvPr/>
        </p:nvSpPr>
        <p:spPr>
          <a:xfrm>
            <a:off x="3398653" y="1108165"/>
            <a:ext cx="29600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dirty="0" err="1">
                <a:latin typeface="Arial" panose="020B0604020202020204" pitchFamily="34" charset="0"/>
                <a:cs typeface="Arial" panose="020B0604020202020204" pitchFamily="34" charset="0"/>
              </a:rPr>
              <a:t>Visium</a:t>
            </a:r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 ST: Gene expression with spatial coordinates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148CB7-2794-FF34-74E5-AD087032440E}"/>
              </a:ext>
            </a:extLst>
          </p:cNvPr>
          <p:cNvSpPr txBox="1"/>
          <p:nvPr/>
        </p:nvSpPr>
        <p:spPr>
          <a:xfrm>
            <a:off x="7041822" y="1190679"/>
            <a:ext cx="2366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Integration of ST and </a:t>
            </a:r>
            <a:r>
              <a:rPr lang="en-IN" dirty="0" err="1">
                <a:latin typeface="Arial" panose="020B0604020202020204" pitchFamily="34" charset="0"/>
                <a:cs typeface="Arial" panose="020B0604020202020204" pitchFamily="34" charset="0"/>
              </a:rPr>
              <a:t>scRNA</a:t>
            </a:r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dirty="0" err="1">
                <a:latin typeface="Arial" panose="020B0604020202020204" pitchFamily="34" charset="0"/>
                <a:cs typeface="Arial" panose="020B0604020202020204" pitchFamily="34" charset="0"/>
              </a:rPr>
              <a:t>seq</a:t>
            </a:r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 data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B07F77-71DC-F525-46F4-2CF16ED46E9E}"/>
              </a:ext>
            </a:extLst>
          </p:cNvPr>
          <p:cNvSpPr txBox="1"/>
          <p:nvPr/>
        </p:nvSpPr>
        <p:spPr>
          <a:xfrm>
            <a:off x="9879290" y="1190679"/>
            <a:ext cx="2244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Relative cell type proportions per spot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B4EE18-ED85-DC1C-61E7-B916EF23D010}"/>
              </a:ext>
            </a:extLst>
          </p:cNvPr>
          <p:cNvSpPr txBox="1"/>
          <p:nvPr/>
        </p:nvSpPr>
        <p:spPr>
          <a:xfrm>
            <a:off x="438635" y="1329178"/>
            <a:ext cx="2620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Tissue Preparation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F795CA5-909E-7B05-251A-BCE9E5D9EC6B}"/>
              </a:ext>
            </a:extLst>
          </p:cNvPr>
          <p:cNvCxnSpPr/>
          <p:nvPr/>
        </p:nvCxnSpPr>
        <p:spPr>
          <a:xfrm>
            <a:off x="2703397" y="3160643"/>
            <a:ext cx="46992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B73E2EB-5389-61E7-6834-C642D2319F92}"/>
              </a:ext>
            </a:extLst>
          </p:cNvPr>
          <p:cNvCxnSpPr/>
          <p:nvPr/>
        </p:nvCxnSpPr>
        <p:spPr>
          <a:xfrm>
            <a:off x="6599583" y="3429000"/>
            <a:ext cx="24847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A92943BF-BF7F-239F-0750-BAC0194DA136}"/>
              </a:ext>
            </a:extLst>
          </p:cNvPr>
          <p:cNvGrpSpPr/>
          <p:nvPr/>
        </p:nvGrpSpPr>
        <p:grpSpPr>
          <a:xfrm>
            <a:off x="207556" y="1894090"/>
            <a:ext cx="2131471" cy="1050442"/>
            <a:chOff x="68410" y="1894090"/>
            <a:chExt cx="2131471" cy="1050442"/>
          </a:xfrm>
        </p:grpSpPr>
        <p:pic>
          <p:nvPicPr>
            <p:cNvPr id="12" name="Obraz 12">
              <a:extLst>
                <a:ext uri="{FF2B5EF4-FFF2-40B4-BE49-F238E27FC236}">
                  <a16:creationId xmlns:a16="http://schemas.microsoft.com/office/drawing/2014/main" id="{2D7EEFDA-683C-43C3-BBC1-04181AAC4E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10" y="1894090"/>
              <a:ext cx="1084391" cy="1050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4" name="Łącznik prosty ze strzałką 13">
              <a:extLst>
                <a:ext uri="{FF2B5EF4-FFF2-40B4-BE49-F238E27FC236}">
                  <a16:creationId xmlns:a16="http://schemas.microsoft.com/office/drawing/2014/main" id="{409F136B-B6EB-45A2-8072-62760D833F77}"/>
                </a:ext>
              </a:extLst>
            </p:cNvPr>
            <p:cNvCxnSpPr/>
            <p:nvPr/>
          </p:nvCxnSpPr>
          <p:spPr>
            <a:xfrm>
              <a:off x="1152801" y="2467802"/>
              <a:ext cx="514975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Obraz 14">
              <a:extLst>
                <a:ext uri="{FF2B5EF4-FFF2-40B4-BE49-F238E27FC236}">
                  <a16:creationId xmlns:a16="http://schemas.microsoft.com/office/drawing/2014/main" id="{4D36786D-037F-4C97-83DB-A03F402164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7249" y="2082533"/>
              <a:ext cx="532632" cy="770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3F92CA-A728-F4A1-B1A1-087061EAE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5B8F-97AB-4D0B-AA2A-D2A4DC90576A}" type="slidenum">
              <a:rPr lang="en-IN" smtClean="0"/>
              <a:t>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321680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B671ED-62DC-21C8-938B-AAD864DFC8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65DBEF7-EA8A-C44D-3FCA-D541F412CADE}"/>
              </a:ext>
            </a:extLst>
          </p:cNvPr>
          <p:cNvSpPr txBox="1"/>
          <p:nvPr/>
        </p:nvSpPr>
        <p:spPr>
          <a:xfrm>
            <a:off x="293512" y="282221"/>
            <a:ext cx="3883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>
                <a:latin typeface="Arial" panose="020B0604020202020204" pitchFamily="34" charset="0"/>
                <a:cs typeface="Arial" panose="020B0604020202020204" pitchFamily="34" charset="0"/>
              </a:rPr>
              <a:t>Animal Model: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B20F124-4606-C154-A2F9-104413EF881D}"/>
              </a:ext>
            </a:extLst>
          </p:cNvPr>
          <p:cNvGrpSpPr/>
          <p:nvPr/>
        </p:nvGrpSpPr>
        <p:grpSpPr>
          <a:xfrm>
            <a:off x="648240" y="1812109"/>
            <a:ext cx="1399196" cy="1616891"/>
            <a:chOff x="803966" y="1264478"/>
            <a:chExt cx="2078382" cy="222590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1BA1677-DBCC-387A-BA4E-6179839F8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966" y="1264478"/>
              <a:ext cx="2078382" cy="1579571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C52A2ED-B31A-B713-19EB-F38AA56F4526}"/>
                </a:ext>
              </a:extLst>
            </p:cNvPr>
            <p:cNvSpPr txBox="1"/>
            <p:nvPr/>
          </p:nvSpPr>
          <p:spPr>
            <a:xfrm>
              <a:off x="803966" y="2844049"/>
              <a:ext cx="20783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>
                  <a:latin typeface="Arial" panose="020B0604020202020204" pitchFamily="34" charset="0"/>
                  <a:cs typeface="Arial" panose="020B0604020202020204" pitchFamily="34" charset="0"/>
                </a:rPr>
                <a:t>GL261 tdT+luc+ </a:t>
              </a:r>
            </a:p>
            <a:p>
              <a:pPr algn="ctr"/>
              <a:r>
                <a:rPr lang="it-IT" dirty="0">
                  <a:latin typeface="Arial" panose="020B0604020202020204" pitchFamily="34" charset="0"/>
                  <a:cs typeface="Arial" panose="020B0604020202020204" pitchFamily="34" charset="0"/>
                </a:rPr>
                <a:t>glioma cells</a:t>
              </a:r>
              <a:endParaRPr lang="en-IN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82278F4C-946C-E15B-BCB3-DB4EC5229A0F}"/>
              </a:ext>
            </a:extLst>
          </p:cNvPr>
          <p:cNvSpPr txBox="1"/>
          <p:nvPr/>
        </p:nvSpPr>
        <p:spPr>
          <a:xfrm>
            <a:off x="7191414" y="4483087"/>
            <a:ext cx="2367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Imaging and Sequencing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8A0A47A-7A2F-376A-0464-FE70DFF764DA}"/>
              </a:ext>
            </a:extLst>
          </p:cNvPr>
          <p:cNvCxnSpPr/>
          <p:nvPr/>
        </p:nvCxnSpPr>
        <p:spPr>
          <a:xfrm>
            <a:off x="7277878" y="2959506"/>
            <a:ext cx="503853" cy="35286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6FCC1A46-EB5B-C525-4549-4504079EA14B}"/>
              </a:ext>
            </a:extLst>
          </p:cNvPr>
          <p:cNvGrpSpPr/>
          <p:nvPr/>
        </p:nvGrpSpPr>
        <p:grpSpPr>
          <a:xfrm>
            <a:off x="2141771" y="1369991"/>
            <a:ext cx="8916164" cy="2124347"/>
            <a:chOff x="2141771" y="1369991"/>
            <a:chExt cx="8916164" cy="2124347"/>
          </a:xfrm>
        </p:grpSpPr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644A960D-D93B-4485-AABB-808A880C3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41771" y="1369991"/>
              <a:ext cx="8916164" cy="2124347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8562070-EAB8-02F9-9193-71D14586ADEB}"/>
                </a:ext>
              </a:extLst>
            </p:cNvPr>
            <p:cNvSpPr/>
            <p:nvPr/>
          </p:nvSpPr>
          <p:spPr>
            <a:xfrm>
              <a:off x="5290457" y="2155371"/>
              <a:ext cx="597159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C8DC3C0-65F6-B293-A59F-3F4ACDEEDCEF}"/>
              </a:ext>
            </a:extLst>
          </p:cNvPr>
          <p:cNvCxnSpPr/>
          <p:nvPr/>
        </p:nvCxnSpPr>
        <p:spPr>
          <a:xfrm>
            <a:off x="5253135" y="2582971"/>
            <a:ext cx="53184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84DD84FF-3360-603F-F154-B0B22B332B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066" y="3135936"/>
            <a:ext cx="1201783" cy="137896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59E29BE-E91B-116A-5E16-1FA2D47858CC}"/>
              </a:ext>
            </a:extLst>
          </p:cNvPr>
          <p:cNvSpPr/>
          <p:nvPr/>
        </p:nvSpPr>
        <p:spPr>
          <a:xfrm>
            <a:off x="3209731" y="2090058"/>
            <a:ext cx="419877" cy="38255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3BF7632-3A70-BFAE-E104-CDAD47395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5B8F-97AB-4D0B-AA2A-D2A4DC90576A}" type="slidenum">
              <a:rPr lang="en-IN" smtClean="0"/>
              <a:t>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09271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0B6F8F-A499-0672-641A-452F61984D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8C44B8-C4D1-9094-4169-C5085EA1C686}"/>
              </a:ext>
            </a:extLst>
          </p:cNvPr>
          <p:cNvSpPr txBox="1"/>
          <p:nvPr/>
        </p:nvSpPr>
        <p:spPr>
          <a:xfrm>
            <a:off x="347191" y="270933"/>
            <a:ext cx="10163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Technology: 10x Genomics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Visium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Spatial Transcriptomics(ST)</a:t>
            </a:r>
            <a:endParaRPr lang="en-I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5D4E40-0F4A-70C8-588C-F2C0102F75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33" y="979830"/>
            <a:ext cx="10735733" cy="53069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DBB75F-0830-7CBA-4A48-195F4BE77CA7}"/>
              </a:ext>
            </a:extLst>
          </p:cNvPr>
          <p:cNvSpPr txBox="1"/>
          <p:nvPr/>
        </p:nvSpPr>
        <p:spPr>
          <a:xfrm>
            <a:off x="9491869" y="4611757"/>
            <a:ext cx="18685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Space Ranger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D25132-C053-3845-E085-A33DFC9FA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5B8F-97AB-4D0B-AA2A-D2A4DC90576A}" type="slidenum">
              <a:rPr lang="en-IN" smtClean="0"/>
              <a:t>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107477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567E33-74AC-7E27-C553-DEB746FA85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69FB602-33B2-9C0C-0263-CD684DC789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352" t="2016" b="26969"/>
          <a:stretch/>
        </p:blipFill>
        <p:spPr>
          <a:xfrm>
            <a:off x="269570" y="993913"/>
            <a:ext cx="4373051" cy="487017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F575BC9-9EC1-5C3A-A1F8-C94DABFE1205}"/>
              </a:ext>
            </a:extLst>
          </p:cNvPr>
          <p:cNvSpPr txBox="1"/>
          <p:nvPr/>
        </p:nvSpPr>
        <p:spPr>
          <a:xfrm>
            <a:off x="185390" y="159848"/>
            <a:ext cx="3091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>
                <a:latin typeface="Arial" panose="020B0604020202020204" pitchFamily="34" charset="0"/>
                <a:cs typeface="Arial" panose="020B0604020202020204" pitchFamily="34" charset="0"/>
              </a:rPr>
              <a:t>Preprocessing: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804BD14-C57D-C413-32B7-A95A12F73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5B8F-97AB-4D0B-AA2A-D2A4DC90576A}" type="slidenum">
              <a:rPr lang="en-IN" smtClean="0"/>
              <a:t>7</a:t>
            </a:fld>
            <a:endParaRPr lang="en-IN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3A3EAEC-C281-6BFC-DAF1-327418253EDE}"/>
              </a:ext>
            </a:extLst>
          </p:cNvPr>
          <p:cNvGrpSpPr/>
          <p:nvPr/>
        </p:nvGrpSpPr>
        <p:grpSpPr>
          <a:xfrm>
            <a:off x="5236185" y="390680"/>
            <a:ext cx="6290162" cy="3038320"/>
            <a:chOff x="5699274" y="1033565"/>
            <a:chExt cx="6004028" cy="261868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4B98753-FE88-1E86-A67B-3A0DA2C60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9274" y="1033565"/>
              <a:ext cx="3303891" cy="232580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63315D0-B709-4B82-03E7-4835D126C3BF}"/>
                </a:ext>
              </a:extLst>
            </p:cNvPr>
            <p:cNvSpPr txBox="1"/>
            <p:nvPr/>
          </p:nvSpPr>
          <p:spPr>
            <a:xfrm>
              <a:off x="6960537" y="3282913"/>
              <a:ext cx="47427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b="1" dirty="0">
                  <a:latin typeface="Arial" panose="020B0604020202020204" pitchFamily="34" charset="0"/>
                  <a:cs typeface="Arial" panose="020B0604020202020204" pitchFamily="34" charset="0"/>
                </a:rPr>
                <a:t>Dimensionality reduction and Clustering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472C7F3-63E1-BBC0-8EFB-E83C4A228510}"/>
              </a:ext>
            </a:extLst>
          </p:cNvPr>
          <p:cNvGrpSpPr/>
          <p:nvPr/>
        </p:nvGrpSpPr>
        <p:grpSpPr>
          <a:xfrm>
            <a:off x="5303981" y="3429000"/>
            <a:ext cx="6814447" cy="3048789"/>
            <a:chOff x="5303981" y="3429000"/>
            <a:chExt cx="6814447" cy="304878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4A749AF-C5C6-722F-5FBE-81D4BD4C8E59}"/>
                </a:ext>
              </a:extLst>
            </p:cNvPr>
            <p:cNvGrpSpPr/>
            <p:nvPr/>
          </p:nvGrpSpPr>
          <p:grpSpPr>
            <a:xfrm>
              <a:off x="7288334" y="3429000"/>
              <a:ext cx="4830094" cy="3048789"/>
              <a:chOff x="4834352" y="3682801"/>
              <a:chExt cx="5896326" cy="3140635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21793C1C-E2B1-6E59-EFD4-AC68260BA3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974"/>
              <a:stretch/>
            </p:blipFill>
            <p:spPr>
              <a:xfrm>
                <a:off x="6693769" y="3682801"/>
                <a:ext cx="4036909" cy="2926086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4BA48CC-F497-2C63-6A1E-F8FA7763278D}"/>
                  </a:ext>
                </a:extLst>
              </p:cNvPr>
              <p:cNvSpPr txBox="1"/>
              <p:nvPr/>
            </p:nvSpPr>
            <p:spPr>
              <a:xfrm>
                <a:off x="4834352" y="6442978"/>
                <a:ext cx="3458533" cy="3804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N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Spatial Mapping</a:t>
                </a:r>
              </a:p>
            </p:txBody>
          </p:sp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11AC11A-0996-682F-A828-0C962CA2E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3981" y="3479419"/>
              <a:ext cx="3644673" cy="2739676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5CA94E6-6BCF-C171-235D-F8F9712ACF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92"/>
          <a:stretch/>
        </p:blipFill>
        <p:spPr>
          <a:xfrm>
            <a:off x="8234299" y="313139"/>
            <a:ext cx="3772311" cy="2583558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7622655-6722-7F19-A887-D04B38947388}"/>
              </a:ext>
            </a:extLst>
          </p:cNvPr>
          <p:cNvCxnSpPr/>
          <p:nvPr/>
        </p:nvCxnSpPr>
        <p:spPr>
          <a:xfrm>
            <a:off x="4508938" y="4298731"/>
            <a:ext cx="24173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366BFEA-03B8-EA70-7B83-ECF9012305EF}"/>
              </a:ext>
            </a:extLst>
          </p:cNvPr>
          <p:cNvCxnSpPr/>
          <p:nvPr/>
        </p:nvCxnSpPr>
        <p:spPr>
          <a:xfrm flipV="1">
            <a:off x="4750676" y="1618593"/>
            <a:ext cx="0" cy="268013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7AE0AB5-793C-F98D-B028-D009C8640162}"/>
              </a:ext>
            </a:extLst>
          </p:cNvPr>
          <p:cNvCxnSpPr/>
          <p:nvPr/>
        </p:nvCxnSpPr>
        <p:spPr>
          <a:xfrm>
            <a:off x="4738953" y="1618593"/>
            <a:ext cx="290247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78564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024B83-770D-7342-9529-C4F67BF705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14E749BA-3C53-DB99-E618-978F2E1098DA}"/>
              </a:ext>
            </a:extLst>
          </p:cNvPr>
          <p:cNvSpPr txBox="1"/>
          <p:nvPr/>
        </p:nvSpPr>
        <p:spPr>
          <a:xfrm>
            <a:off x="-1" y="0"/>
            <a:ext cx="11987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2E2E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Integration of ST and </a:t>
            </a:r>
            <a:r>
              <a:rPr lang="en-US" sz="2400" dirty="0" err="1">
                <a:solidFill>
                  <a:srgbClr val="2E2E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scRNA</a:t>
            </a:r>
            <a:r>
              <a:rPr lang="en-US" sz="2400" dirty="0">
                <a:solidFill>
                  <a:srgbClr val="2E2E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seq Data Using 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obust cell type decomposition (RCTD)</a:t>
            </a:r>
            <a:endParaRPr lang="en-US" sz="2400" b="0" i="0" dirty="0">
              <a:solidFill>
                <a:srgbClr val="2E2E2E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87679F3-C5F4-C6ED-97E4-033212F5C179}"/>
              </a:ext>
            </a:extLst>
          </p:cNvPr>
          <p:cNvSpPr txBox="1"/>
          <p:nvPr/>
        </p:nvSpPr>
        <p:spPr>
          <a:xfrm>
            <a:off x="321607" y="6264805"/>
            <a:ext cx="11548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Single cell Reference:</a:t>
            </a:r>
            <a:r>
              <a:rPr lang="en-IN" sz="14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Ochocka, N., </a:t>
            </a:r>
            <a:r>
              <a:rPr lang="en-IN" sz="1400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Segit</a:t>
            </a:r>
            <a:r>
              <a:rPr lang="en-IN" sz="14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P., </a:t>
            </a:r>
            <a:r>
              <a:rPr lang="en-IN" sz="1400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Walentynowicz</a:t>
            </a:r>
            <a:r>
              <a:rPr lang="en-IN" sz="14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K.A. </a:t>
            </a:r>
            <a:r>
              <a:rPr lang="en-IN" sz="1400" b="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r>
              <a:rPr lang="en-IN" sz="14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Single-cell RNA sequencing reveals functional heterogeneity of glioma-associated brain macrophages. </a:t>
            </a:r>
            <a:r>
              <a:rPr lang="en-IN" sz="1400" b="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Nat Commun</a:t>
            </a:r>
            <a:r>
              <a:rPr lang="en-IN" sz="14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IN" sz="14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IN" sz="14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1151 (2021). </a:t>
            </a:r>
            <a:endParaRPr lang="en-I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7D75F9E-713B-A875-E7CA-4B9B4CCA733E}"/>
              </a:ext>
            </a:extLst>
          </p:cNvPr>
          <p:cNvGrpSpPr/>
          <p:nvPr/>
        </p:nvGrpSpPr>
        <p:grpSpPr>
          <a:xfrm>
            <a:off x="8457455" y="2973788"/>
            <a:ext cx="1370232" cy="692469"/>
            <a:chOff x="8289235" y="3084401"/>
            <a:chExt cx="1370232" cy="692469"/>
          </a:xfrm>
        </p:grpSpPr>
        <p:sp>
          <p:nvSpPr>
            <p:cNvPr id="10" name="Arrow: Down 9">
              <a:extLst>
                <a:ext uri="{FF2B5EF4-FFF2-40B4-BE49-F238E27FC236}">
                  <a16:creationId xmlns:a16="http://schemas.microsoft.com/office/drawing/2014/main" id="{8923D1A9-7D88-B4C9-DA1F-59CD2F0C9C5D}"/>
                </a:ext>
              </a:extLst>
            </p:cNvPr>
            <p:cNvSpPr/>
            <p:nvPr/>
          </p:nvSpPr>
          <p:spPr>
            <a:xfrm>
              <a:off x="8289235" y="3084401"/>
              <a:ext cx="228600" cy="692469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4BAA1D1-BB20-F0A4-863A-BA39A5519BE2}"/>
                </a:ext>
              </a:extLst>
            </p:cNvPr>
            <p:cNvSpPr txBox="1"/>
            <p:nvPr/>
          </p:nvSpPr>
          <p:spPr>
            <a:xfrm>
              <a:off x="8438148" y="3177707"/>
              <a:ext cx="12213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000" dirty="0">
                  <a:latin typeface="Arial" panose="020B0604020202020204" pitchFamily="34" charset="0"/>
                  <a:cs typeface="Arial" panose="020B0604020202020204" pitchFamily="34" charset="0"/>
                </a:rPr>
                <a:t>RCTD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0FDD020B-197A-D886-BA2C-0AB08F21A1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45" t="3301" r="17685"/>
          <a:stretch/>
        </p:blipFill>
        <p:spPr>
          <a:xfrm>
            <a:off x="621464" y="564771"/>
            <a:ext cx="2559058" cy="252925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484FE3C-7E56-176A-F01D-1D1F71FC2354}"/>
              </a:ext>
            </a:extLst>
          </p:cNvPr>
          <p:cNvSpPr txBox="1"/>
          <p:nvPr/>
        </p:nvSpPr>
        <p:spPr>
          <a:xfrm>
            <a:off x="299967" y="3246416"/>
            <a:ext cx="36395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600" dirty="0" err="1">
                <a:latin typeface="Arial" panose="020B0604020202020204" pitchFamily="34" charset="0"/>
                <a:cs typeface="Arial" panose="020B0604020202020204" pitchFamily="34" charset="0"/>
              </a:rPr>
              <a:t>scRNA</a:t>
            </a:r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600" dirty="0" err="1">
                <a:latin typeface="Arial" panose="020B0604020202020204" pitchFamily="34" charset="0"/>
                <a:cs typeface="Arial" panose="020B0604020202020204" pitchFamily="34" charset="0"/>
              </a:rPr>
              <a:t>seq</a:t>
            </a:r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 Reference dataset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85B06C4-95A6-6A4F-6448-79DCA1D8AB0D}"/>
              </a:ext>
            </a:extLst>
          </p:cNvPr>
          <p:cNvCxnSpPr>
            <a:cxnSpLocks/>
          </p:cNvCxnSpPr>
          <p:nvPr/>
        </p:nvCxnSpPr>
        <p:spPr>
          <a:xfrm>
            <a:off x="3578087" y="1709530"/>
            <a:ext cx="66093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27DCBCB-3DAF-3C9D-A001-5C1845FC7AED}"/>
              </a:ext>
            </a:extLst>
          </p:cNvPr>
          <p:cNvGrpSpPr/>
          <p:nvPr/>
        </p:nvGrpSpPr>
        <p:grpSpPr>
          <a:xfrm>
            <a:off x="473028" y="3936771"/>
            <a:ext cx="11245945" cy="2099118"/>
            <a:chOff x="473028" y="3936771"/>
            <a:chExt cx="11245945" cy="209911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69FAD5A-D53D-3343-F46A-2473B17882CA}"/>
                </a:ext>
              </a:extLst>
            </p:cNvPr>
            <p:cNvGrpSpPr/>
            <p:nvPr/>
          </p:nvGrpSpPr>
          <p:grpSpPr>
            <a:xfrm>
              <a:off x="473028" y="3938275"/>
              <a:ext cx="11245945" cy="2097614"/>
              <a:chOff x="214422" y="3938275"/>
              <a:chExt cx="11245945" cy="2097614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4D83D3B0-A24A-3FE7-1CA4-32B7DA7DF5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658" t="3399" r="20699" b="3698"/>
              <a:stretch/>
            </p:blipFill>
            <p:spPr>
              <a:xfrm>
                <a:off x="9678602" y="3938275"/>
                <a:ext cx="1781765" cy="2084329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0F1CAA67-46C5-D783-321E-FF50C14F07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141" t="4298" r="22070" b="4597"/>
              <a:stretch/>
            </p:blipFill>
            <p:spPr>
              <a:xfrm>
                <a:off x="214422" y="3938275"/>
                <a:ext cx="1789507" cy="2084330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CC8E60EF-8054-CC44-EC29-FDAC95068A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783" t="3698" r="22498" b="4597"/>
              <a:stretch/>
            </p:blipFill>
            <p:spPr>
              <a:xfrm>
                <a:off x="2113322" y="3938276"/>
                <a:ext cx="1743753" cy="2084329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A271C8D6-07D8-B78B-479B-4BC844B869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424" t="4297" r="22711" b="4596"/>
              <a:stretch/>
            </p:blipFill>
            <p:spPr>
              <a:xfrm>
                <a:off x="3980419" y="3938275"/>
                <a:ext cx="1738811" cy="2097614"/>
              </a:xfrm>
              <a:prstGeom prst="rect">
                <a:avLst/>
              </a:prstGeom>
            </p:spPr>
          </p:pic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B053806-01D6-A640-7498-6ED7FD191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50" t="4724" r="24044" b="5244"/>
            <a:stretch/>
          </p:blipFill>
          <p:spPr>
            <a:xfrm>
              <a:off x="6151996" y="3936771"/>
              <a:ext cx="1676289" cy="2085833"/>
            </a:xfrm>
            <a:prstGeom prst="rect">
              <a:avLst/>
            </a:prstGeom>
          </p:spPr>
        </p:pic>
      </p:grpSp>
      <p:sp>
        <p:nvSpPr>
          <p:cNvPr id="2" name="pole tekstowe 1">
            <a:extLst>
              <a:ext uri="{FF2B5EF4-FFF2-40B4-BE49-F238E27FC236}">
                <a16:creationId xmlns:a16="http://schemas.microsoft.com/office/drawing/2014/main" id="{B4B99327-FAEC-4C34-AAD0-388901D86DB5}"/>
              </a:ext>
            </a:extLst>
          </p:cNvPr>
          <p:cNvSpPr txBox="1"/>
          <p:nvPr/>
        </p:nvSpPr>
        <p:spPr>
          <a:xfrm>
            <a:off x="9384488" y="3578280"/>
            <a:ext cx="26031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/>
              <a:t>DAM </a:t>
            </a:r>
            <a:r>
              <a:rPr lang="pl-PL" sz="1200" dirty="0" err="1"/>
              <a:t>disease</a:t>
            </a:r>
            <a:r>
              <a:rPr lang="pl-PL" sz="1200" dirty="0"/>
              <a:t> </a:t>
            </a:r>
            <a:r>
              <a:rPr lang="pl-PL" sz="1200" dirty="0" err="1"/>
              <a:t>associated</a:t>
            </a:r>
            <a:r>
              <a:rPr lang="pl-PL" sz="1200" dirty="0"/>
              <a:t> </a:t>
            </a:r>
            <a:r>
              <a:rPr lang="pl-PL" sz="1200" dirty="0" err="1"/>
              <a:t>myeloid</a:t>
            </a:r>
            <a:r>
              <a:rPr lang="pl-PL" sz="1200" dirty="0"/>
              <a:t> </a:t>
            </a:r>
            <a:r>
              <a:rPr lang="pl-PL" sz="1200" dirty="0" err="1"/>
              <a:t>cells</a:t>
            </a:r>
            <a:r>
              <a:rPr lang="pl-PL" sz="1200" dirty="0"/>
              <a:t>  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2085FD8C-B3E1-AB34-852E-D343A48B0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5B8F-97AB-4D0B-AA2A-D2A4DC90576A}" type="slidenum">
              <a:rPr lang="en-IN" smtClean="0"/>
              <a:t>8</a:t>
            </a:fld>
            <a:endParaRPr lang="en-IN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BE20E29-7D5F-5710-B77B-BB38CDA40E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962" y="3849533"/>
            <a:ext cx="2246947" cy="224694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D364204-F47A-E45F-8174-1D4FC7FA7F3F}"/>
              </a:ext>
            </a:extLst>
          </p:cNvPr>
          <p:cNvGrpSpPr/>
          <p:nvPr/>
        </p:nvGrpSpPr>
        <p:grpSpPr>
          <a:xfrm>
            <a:off x="4636589" y="642208"/>
            <a:ext cx="7082383" cy="2499287"/>
            <a:chOff x="4918308" y="765010"/>
            <a:chExt cx="6233396" cy="213252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72CDC47-82B0-5828-13A8-94292268C154}"/>
                </a:ext>
              </a:extLst>
            </p:cNvPr>
            <p:cNvGrpSpPr/>
            <p:nvPr/>
          </p:nvGrpSpPr>
          <p:grpSpPr>
            <a:xfrm>
              <a:off x="8325367" y="779159"/>
              <a:ext cx="2826337" cy="2118377"/>
              <a:chOff x="7192306" y="952740"/>
              <a:chExt cx="2826337" cy="2118377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81BB5F3F-9030-633E-2503-B470355D90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73" t="12710" r="35504" b="5129"/>
              <a:stretch/>
            </p:blipFill>
            <p:spPr>
              <a:xfrm>
                <a:off x="7816974" y="952740"/>
                <a:ext cx="2201669" cy="2118377"/>
              </a:xfrm>
              <a:prstGeom prst="rect">
                <a:avLst/>
              </a:prstGeom>
              <a:noFill/>
            </p:spPr>
          </p:pic>
          <p:sp>
            <p:nvSpPr>
              <p:cNvPr id="28" name="Plus Sign 27">
                <a:extLst>
                  <a:ext uri="{FF2B5EF4-FFF2-40B4-BE49-F238E27FC236}">
                    <a16:creationId xmlns:a16="http://schemas.microsoft.com/office/drawing/2014/main" id="{6F544F0B-6382-2796-E8C9-E9AF06F27744}"/>
                  </a:ext>
                </a:extLst>
              </p:cNvPr>
              <p:cNvSpPr/>
              <p:nvPr/>
            </p:nvSpPr>
            <p:spPr>
              <a:xfrm>
                <a:off x="7192306" y="1692330"/>
                <a:ext cx="471957" cy="596348"/>
              </a:xfrm>
              <a:prstGeom prst="mathPlus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E46A100-4C7D-A6EA-A607-963350C50A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918308" y="765010"/>
              <a:ext cx="3156242" cy="21183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20313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extBox 6"/>
          <p:cNvSpPr/>
          <p:nvPr/>
        </p:nvSpPr>
        <p:spPr>
          <a:xfrm>
            <a:off x="371969" y="161100"/>
            <a:ext cx="3926654" cy="460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2400" b="1" spc="-1" dirty="0">
                <a:latin typeface="Arial" panose="020B0604020202020204" pitchFamily="34" charset="0"/>
                <a:cs typeface="Arial" panose="020B0604020202020204" pitchFamily="34" charset="0"/>
              </a:rPr>
              <a:t>Irradiation Experiment:</a:t>
            </a:r>
            <a:endParaRPr lang="en-US" sz="2400" b="1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2669AA7-C2F4-3EAD-1DDF-69CCD14FD237}"/>
              </a:ext>
            </a:extLst>
          </p:cNvPr>
          <p:cNvGrpSpPr/>
          <p:nvPr/>
        </p:nvGrpSpPr>
        <p:grpSpPr>
          <a:xfrm>
            <a:off x="5213312" y="3092073"/>
            <a:ext cx="6518653" cy="3740727"/>
            <a:chOff x="5017565" y="621311"/>
            <a:chExt cx="6518653" cy="374072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FDC2E27-8400-365C-8258-72E702D3D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35"/>
            <a:stretch/>
          </p:blipFill>
          <p:spPr>
            <a:xfrm>
              <a:off x="5017565" y="621311"/>
              <a:ext cx="6407134" cy="374072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B7407A1-405F-71FA-6565-FDC30475496E}"/>
                </a:ext>
              </a:extLst>
            </p:cNvPr>
            <p:cNvSpPr txBox="1"/>
            <p:nvPr/>
          </p:nvSpPr>
          <p:spPr>
            <a:xfrm>
              <a:off x="10852727" y="1440914"/>
              <a:ext cx="6834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200" dirty="0"/>
                <a:t>Clusters</a:t>
              </a:r>
            </a:p>
          </p:txBody>
        </p:sp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917BDF4-0244-BF8E-3FE8-A1FE463C1C3C}"/>
              </a:ext>
            </a:extLst>
          </p:cNvPr>
          <p:cNvCxnSpPr/>
          <p:nvPr/>
        </p:nvCxnSpPr>
        <p:spPr>
          <a:xfrm>
            <a:off x="1320184" y="2342818"/>
            <a:ext cx="0" cy="6379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A06DAE90-7FF1-4DAD-6C21-8D79E921EB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161" y="52833"/>
            <a:ext cx="2308670" cy="2308670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2474586-0F9E-7BE0-D4BE-DC208AB9FDA3}"/>
              </a:ext>
            </a:extLst>
          </p:cNvPr>
          <p:cNvCxnSpPr>
            <a:cxnSpLocks/>
          </p:cNvCxnSpPr>
          <p:nvPr/>
        </p:nvCxnSpPr>
        <p:spPr>
          <a:xfrm>
            <a:off x="1330395" y="4022017"/>
            <a:ext cx="1" cy="3657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E1A2B65F-2109-5F68-5D49-904B8ADD8BBD}"/>
              </a:ext>
            </a:extLst>
          </p:cNvPr>
          <p:cNvSpPr txBox="1"/>
          <p:nvPr/>
        </p:nvSpPr>
        <p:spPr>
          <a:xfrm>
            <a:off x="4044616" y="2284525"/>
            <a:ext cx="18174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Imaging and Sequencing</a:t>
            </a:r>
          </a:p>
        </p:txBody>
      </p:sp>
      <p:pic>
        <p:nvPicPr>
          <p:cNvPr id="27" name="Obraz 26">
            <a:extLst>
              <a:ext uri="{FF2B5EF4-FFF2-40B4-BE49-F238E27FC236}">
                <a16:creationId xmlns:a16="http://schemas.microsoft.com/office/drawing/2014/main" id="{E9A23722-2E55-450C-9341-B311E8C3BF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750" y="629193"/>
            <a:ext cx="2242136" cy="1732310"/>
          </a:xfrm>
          <a:prstGeom prst="rect">
            <a:avLst/>
          </a:prstGeom>
        </p:spPr>
      </p:pic>
      <p:pic>
        <p:nvPicPr>
          <p:cNvPr id="29" name="Obraz 28">
            <a:extLst>
              <a:ext uri="{FF2B5EF4-FFF2-40B4-BE49-F238E27FC236}">
                <a16:creationId xmlns:a16="http://schemas.microsoft.com/office/drawing/2014/main" id="{FA00A38A-6FE0-4EB6-8B6D-3F289083A0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331" y="4395621"/>
            <a:ext cx="1752845" cy="1133633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B827B6D6-3C03-AE21-EE1D-B58222FF2026}"/>
              </a:ext>
            </a:extLst>
          </p:cNvPr>
          <p:cNvGrpSpPr/>
          <p:nvPr/>
        </p:nvGrpSpPr>
        <p:grpSpPr>
          <a:xfrm>
            <a:off x="6312480" y="499350"/>
            <a:ext cx="5592152" cy="1580761"/>
            <a:chOff x="4623520" y="513896"/>
            <a:chExt cx="5592152" cy="158076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8CD759C-8C1D-1328-B404-278FFE11B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15253" y="852442"/>
              <a:ext cx="1246543" cy="1242215"/>
            </a:xfrm>
            <a:prstGeom prst="rect">
              <a:avLst/>
            </a:prstGeom>
          </p:spPr>
        </p:pic>
        <p:sp>
          <p:nvSpPr>
            <p:cNvPr id="10" name="pole tekstowe 12">
              <a:extLst>
                <a:ext uri="{FF2B5EF4-FFF2-40B4-BE49-F238E27FC236}">
                  <a16:creationId xmlns:a16="http://schemas.microsoft.com/office/drawing/2014/main" id="{BA3FA460-61C5-0F23-A555-9CAC155C0F34}"/>
                </a:ext>
              </a:extLst>
            </p:cNvPr>
            <p:cNvSpPr txBox="1"/>
            <p:nvPr/>
          </p:nvSpPr>
          <p:spPr>
            <a:xfrm>
              <a:off x="7314947" y="513896"/>
              <a:ext cx="1495922" cy="33855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pl-PL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Irradiation</a:t>
              </a:r>
              <a:r>
                <a:rPr lang="pl-PL" sz="1600" dirty="0">
                  <a:latin typeface="Arial" panose="020B0604020202020204" pitchFamily="34" charset="0"/>
                  <a:cs typeface="Arial" panose="020B0604020202020204" pitchFamily="34" charset="0"/>
                </a:rPr>
                <a:t> d16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91A6B9A-AC26-CB0E-E05D-8B7F24003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58077" y="847025"/>
              <a:ext cx="1321312" cy="1242215"/>
            </a:xfrm>
            <a:prstGeom prst="rect">
              <a:avLst/>
            </a:prstGeom>
          </p:spPr>
        </p:pic>
        <p:sp>
          <p:nvSpPr>
            <p:cNvPr id="18" name="pole tekstowe 11">
              <a:extLst>
                <a:ext uri="{FF2B5EF4-FFF2-40B4-BE49-F238E27FC236}">
                  <a16:creationId xmlns:a16="http://schemas.microsoft.com/office/drawing/2014/main" id="{E35DF8AF-B191-896B-942F-7C7075591B5E}"/>
                </a:ext>
              </a:extLst>
            </p:cNvPr>
            <p:cNvSpPr txBox="1"/>
            <p:nvPr/>
          </p:nvSpPr>
          <p:spPr>
            <a:xfrm>
              <a:off x="6051063" y="513896"/>
              <a:ext cx="1169294" cy="33855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pl-PL" sz="1600" dirty="0">
                  <a:latin typeface="Arial" panose="020B0604020202020204" pitchFamily="34" charset="0"/>
                  <a:cs typeface="Arial" panose="020B0604020202020204" pitchFamily="34" charset="0"/>
                </a:rPr>
                <a:t>Tumor d21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ED418EB-3BE5-59B5-4AED-04F4C260D0E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785282" y="852442"/>
              <a:ext cx="1320019" cy="1242215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807F0EA-A8B7-A001-D56D-F15098418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623520" y="852443"/>
              <a:ext cx="1242467" cy="1232396"/>
            </a:xfrm>
            <a:prstGeom prst="rect">
              <a:avLst/>
            </a:prstGeom>
          </p:spPr>
        </p:pic>
        <p:sp>
          <p:nvSpPr>
            <p:cNvPr id="25" name="pole tekstowe 13">
              <a:extLst>
                <a:ext uri="{FF2B5EF4-FFF2-40B4-BE49-F238E27FC236}">
                  <a16:creationId xmlns:a16="http://schemas.microsoft.com/office/drawing/2014/main" id="{C5DE51AE-2DF9-FFB4-9915-DA13CB906877}"/>
                </a:ext>
              </a:extLst>
            </p:cNvPr>
            <p:cNvSpPr txBox="1"/>
            <p:nvPr/>
          </p:nvSpPr>
          <p:spPr>
            <a:xfrm>
              <a:off x="8719750" y="513896"/>
              <a:ext cx="1495922" cy="33855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pl-PL" sz="1600" dirty="0">
                  <a:latin typeface="Arial" panose="020B0604020202020204" pitchFamily="34" charset="0"/>
                  <a:cs typeface="Arial" panose="020B0604020202020204" pitchFamily="34" charset="0"/>
                </a:rPr>
                <a:t>Irradiation </a:t>
              </a:r>
              <a:r>
                <a:rPr lang="en-IN" sz="1600" dirty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pl-PL" sz="1600" dirty="0">
                  <a:latin typeface="Arial" panose="020B0604020202020204" pitchFamily="34" charset="0"/>
                  <a:cs typeface="Arial" panose="020B0604020202020204" pitchFamily="34" charset="0"/>
                </a:rPr>
                <a:t>21</a:t>
              </a:r>
            </a:p>
          </p:txBody>
        </p:sp>
        <p:sp>
          <p:nvSpPr>
            <p:cNvPr id="28" name="pole tekstowe 11">
              <a:extLst>
                <a:ext uri="{FF2B5EF4-FFF2-40B4-BE49-F238E27FC236}">
                  <a16:creationId xmlns:a16="http://schemas.microsoft.com/office/drawing/2014/main" id="{81E2B7ED-B8A1-662E-7D7C-98F069B2F12D}"/>
                </a:ext>
              </a:extLst>
            </p:cNvPr>
            <p:cNvSpPr txBox="1"/>
            <p:nvPr/>
          </p:nvSpPr>
          <p:spPr>
            <a:xfrm>
              <a:off x="4709170" y="513896"/>
              <a:ext cx="1169294" cy="33855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pl-PL" sz="1600" dirty="0">
                  <a:latin typeface="Arial" panose="020B0604020202020204" pitchFamily="34" charset="0"/>
                  <a:cs typeface="Arial" panose="020B0604020202020204" pitchFamily="34" charset="0"/>
                </a:rPr>
                <a:t>Tumor d1</a:t>
              </a:r>
              <a:r>
                <a:rPr lang="en-IN" sz="1600" dirty="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pl-PL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E62419B-7612-04B0-2E82-A2E8FA82E279}"/>
              </a:ext>
            </a:extLst>
          </p:cNvPr>
          <p:cNvCxnSpPr>
            <a:cxnSpLocks/>
          </p:cNvCxnSpPr>
          <p:nvPr/>
        </p:nvCxnSpPr>
        <p:spPr>
          <a:xfrm>
            <a:off x="5645924" y="1483526"/>
            <a:ext cx="53314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1298B03-1987-B7A9-6CD0-FFB27C6FE787}"/>
              </a:ext>
            </a:extLst>
          </p:cNvPr>
          <p:cNvGrpSpPr/>
          <p:nvPr/>
        </p:nvGrpSpPr>
        <p:grpSpPr>
          <a:xfrm>
            <a:off x="2158359" y="1572768"/>
            <a:ext cx="2242953" cy="3206788"/>
            <a:chOff x="2158359" y="1572768"/>
            <a:chExt cx="2242953" cy="3206788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32863E05-A542-73CE-BAD2-5A2550D6FEE9}"/>
                </a:ext>
              </a:extLst>
            </p:cNvPr>
            <p:cNvCxnSpPr/>
            <p:nvPr/>
          </p:nvCxnSpPr>
          <p:spPr>
            <a:xfrm>
              <a:off x="2158359" y="4779556"/>
              <a:ext cx="1304544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CBF9369-14DB-2B30-AF2E-AE8E38CE27E5}"/>
                </a:ext>
              </a:extLst>
            </p:cNvPr>
            <p:cNvCxnSpPr/>
            <p:nvPr/>
          </p:nvCxnSpPr>
          <p:spPr>
            <a:xfrm flipV="1">
              <a:off x="3462903" y="1572768"/>
              <a:ext cx="0" cy="3206788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008630E5-2F07-768C-FEFC-7E937E97D96A}"/>
                </a:ext>
              </a:extLst>
            </p:cNvPr>
            <p:cNvCxnSpPr/>
            <p:nvPr/>
          </p:nvCxnSpPr>
          <p:spPr>
            <a:xfrm>
              <a:off x="3462903" y="1572768"/>
              <a:ext cx="93840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7" name="Slide Number Placeholder 46">
            <a:extLst>
              <a:ext uri="{FF2B5EF4-FFF2-40B4-BE49-F238E27FC236}">
                <a16:creationId xmlns:a16="http://schemas.microsoft.com/office/drawing/2014/main" id="{4AEF6EFE-457C-E791-8824-0FBB297715B4}"/>
              </a:ext>
            </a:extLst>
          </p:cNvPr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E3CD54A9-F9E9-4F1E-A0D9-9BA25F0039E6}" type="slidenum">
              <a:rPr lang="en-IN" smtClean="0"/>
              <a:t>9</a:t>
            </a:fld>
            <a:endParaRPr lang="en-IN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E64A08BE-54A4-0147-A751-CBE29AF923E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5430" y="2980771"/>
            <a:ext cx="740776" cy="98901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89E9BB9-F4CC-1ECE-D381-D00311BEF508}"/>
              </a:ext>
            </a:extLst>
          </p:cNvPr>
          <p:cNvGrpSpPr/>
          <p:nvPr/>
        </p:nvGrpSpPr>
        <p:grpSpPr>
          <a:xfrm>
            <a:off x="1334448" y="1164122"/>
            <a:ext cx="1311761" cy="948495"/>
            <a:chOff x="217056" y="1373091"/>
            <a:chExt cx="2695109" cy="115834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C747A59-5EE4-79E1-F4B6-A48B301D12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17056" y="1373091"/>
              <a:ext cx="2613887" cy="115834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177D3D9-6762-AC77-C10B-37C05B7C0612}"/>
                </a:ext>
              </a:extLst>
            </p:cNvPr>
            <p:cNvSpPr txBox="1"/>
            <p:nvPr/>
          </p:nvSpPr>
          <p:spPr>
            <a:xfrm>
              <a:off x="1828800" y="2146852"/>
              <a:ext cx="108336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IN" dirty="0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11588</TotalTime>
  <Words>1032</Words>
  <Application>Microsoft Office PowerPoint</Application>
  <PresentationFormat>Widescreen</PresentationFormat>
  <Paragraphs>133</Paragraphs>
  <Slides>13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Cambria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Shrinath Dhanapal</dc:creator>
  <cp:lastModifiedBy>Shrinath Dhanapal</cp:lastModifiedBy>
  <cp:revision>96</cp:revision>
  <dcterms:created xsi:type="dcterms:W3CDTF">2025-04-23T09:19:27Z</dcterms:created>
  <dcterms:modified xsi:type="dcterms:W3CDTF">2025-05-08T15:28:04Z</dcterms:modified>
</cp:coreProperties>
</file>